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7" r:id="rId10"/>
    <p:sldId id="264" r:id="rId11"/>
    <p:sldId id="266" r:id="rId12"/>
    <p:sldId id="280"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Lustria" panose="02000603060000020004" pitchFamily="2" charset="0"/>
      <p:regular r:id="rId34"/>
    </p:embeddedFont>
    <p:embeddedFont>
      <p:font typeface="Sorts Mill Goudy" panose="02000503000000000000" pitchFamily="2"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29"/>
    <p:restoredTop sz="94694"/>
  </p:normalViewPr>
  <p:slideViewPr>
    <p:cSldViewPr snapToGrid="0">
      <p:cViewPr varScale="1">
        <p:scale>
          <a:sx n="121" d="100"/>
          <a:sy n="121" d="100"/>
        </p:scale>
        <p:origin x="126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04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6210685/"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ubmed.ncbi.nlm.nih.gov/27067589/"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4525838/"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https://www.ncbi.nlm.nih.gov/pmc/articles/PMC4525838/" TargetMode="External"/><Relationship Id="rId3" Type="http://schemas.openxmlformats.org/officeDocument/2006/relationships/image" Target="../media/image2.png"/><Relationship Id="rId7" Type="http://schemas.openxmlformats.org/officeDocument/2006/relationships/hyperlink" Target="https://pubmed.ncbi.nlm.nih.gov/27067589/"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pubmed.ncbi.nlm.nih.gov/30284038/" TargetMode="External"/><Relationship Id="rId5" Type="http://schemas.openxmlformats.org/officeDocument/2006/relationships/hyperlink" Target="https://www.hopkinsmedicine.org/health/conditions-and-diseases/multiple-sclerosis-ms" TargetMode="External"/><Relationship Id="rId4" Type="http://schemas.openxmlformats.org/officeDocument/2006/relationships/hyperlink" Target="https://www.ninds.nih.gov/health-information/disorders/multiple-sclerosi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a:latin typeface="Calibri"/>
                <a:ea typeface="Calibri"/>
                <a:cs typeface="Calibri"/>
                <a:sym typeface="Calibri"/>
              </a:rPr>
            </a:br>
            <a:br>
              <a:rPr lang="en-US">
                <a:latin typeface="Calibri"/>
                <a:ea typeface="Calibri"/>
                <a:cs typeface="Calibri"/>
                <a:sym typeface="Calibri"/>
              </a:rPr>
            </a:b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10515600" cy="102907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29411"/>
              <a:buFont typeface="Times New Roman"/>
              <a:buNone/>
            </a:pPr>
            <a:r>
              <a:rPr lang="en-US" dirty="0">
                <a:latin typeface="+mj-lt"/>
                <a:ea typeface="Times New Roman"/>
                <a:cs typeface="Times New Roman"/>
                <a:sym typeface="Times New Roman"/>
              </a:rPr>
              <a:t>What are the symptoms of </a:t>
            </a:r>
            <a:br>
              <a:rPr lang="en-US" dirty="0">
                <a:latin typeface="+mj-lt"/>
                <a:ea typeface="Times New Roman"/>
                <a:cs typeface="Times New Roman"/>
                <a:sym typeface="Times New Roman"/>
              </a:rPr>
            </a:br>
            <a:r>
              <a:rPr lang="en-US" dirty="0">
                <a:latin typeface="+mj-lt"/>
                <a:ea typeface="Times New Roman"/>
                <a:cs typeface="Times New Roman"/>
                <a:sym typeface="Times New Roman"/>
              </a:rPr>
              <a:t>Multiple Sclerosis?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780558"/>
            <a:ext cx="5181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ct val="100000"/>
              <a:buNone/>
            </a:pPr>
            <a:r>
              <a:rPr lang="en-US" sz="1800" dirty="0">
                <a:latin typeface="Times New Roman" panose="02020603050405020304" pitchFamily="18" charset="0"/>
                <a:cs typeface="Times New Roman" panose="02020603050405020304" pitchFamily="18" charset="0"/>
              </a:rPr>
              <a:t>The symptoms of MS depend on the severity of the inflammatory reaction as well as the location and extent of the plaques, which primarily appear in the brain stem, cerebellum (involved with balance and coordination of movement, among other functions), spinal cord, optic nerves, and the white matter around the brain ventricles (fluid-filled cavities). </a:t>
            </a:r>
            <a:endParaRPr lang="hu-HU" sz="18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endParaRPr lang="hu-HU" sz="18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sz="1800" dirty="0">
                <a:latin typeface="Times New Roman" panose="02020603050405020304" pitchFamily="18" charset="0"/>
                <a:cs typeface="Times New Roman" panose="02020603050405020304" pitchFamily="18" charset="0"/>
              </a:rPr>
              <a:t>MS may also cause later symptoms such as:</a:t>
            </a:r>
          </a:p>
          <a:p>
            <a:pPr marL="0" indent="0">
              <a:buNone/>
            </a:pPr>
            <a:r>
              <a:rPr lang="en-US" sz="1800" dirty="0">
                <a:latin typeface="Times New Roman" panose="02020603050405020304" pitchFamily="18" charset="0"/>
                <a:cs typeface="Times New Roman" panose="02020603050405020304" pitchFamily="18" charset="0"/>
              </a:rPr>
              <a:t>Mental or physical fatigue which accompanies the early symptoms during an attack </a:t>
            </a:r>
          </a:p>
          <a:p>
            <a:pPr marL="0" indent="0">
              <a:buNone/>
            </a:pPr>
            <a:r>
              <a:rPr lang="en-US" sz="1800" dirty="0">
                <a:latin typeface="Times New Roman" panose="02020603050405020304" pitchFamily="18" charset="0"/>
                <a:cs typeface="Times New Roman" panose="02020603050405020304" pitchFamily="18" charset="0"/>
              </a:rPr>
              <a:t>Mood changes such as depression or difficulty with emotional expression or control </a:t>
            </a:r>
          </a:p>
          <a:p>
            <a:pPr marL="0" indent="0">
              <a:buNone/>
            </a:pPr>
            <a:r>
              <a:rPr lang="en-US" sz="1800" dirty="0">
                <a:latin typeface="Times New Roman" panose="02020603050405020304" pitchFamily="18" charset="0"/>
                <a:cs typeface="Times New Roman" panose="02020603050405020304" pitchFamily="18" charset="0"/>
              </a:rPr>
              <a:t>Cognitive dysfunction- problems concentrating, multitasking, thinking, learning, or difficulties with memory or judgment  </a:t>
            </a:r>
          </a:p>
          <a:p>
            <a:pPr marL="0" lvl="0" indent="0" algn="l" rtl="0">
              <a:lnSpc>
                <a:spcPct val="90000"/>
              </a:lnSpc>
              <a:spcBef>
                <a:spcPts val="0"/>
              </a:spcBef>
              <a:spcAft>
                <a:spcPts val="0"/>
              </a:spcAft>
              <a:buClr>
                <a:schemeClr val="dk1"/>
              </a:buClr>
              <a:buSzPct val="100000"/>
              <a:buNone/>
            </a:pPr>
            <a:endParaRPr sz="1800"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0954278" y="1501363"/>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9236"/>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5122" name="Picture 2" descr="Multiple Sclerosis (MS) Symptoms: Early Signs of MS | Multiple Sclerosis  News Today">
            <a:extLst>
              <a:ext uri="{FF2B5EF4-FFF2-40B4-BE49-F238E27FC236}">
                <a16:creationId xmlns:a16="http://schemas.microsoft.com/office/drawing/2014/main" id="{AD715BA4-D6D7-F8B1-F32E-B276A93EC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179" y="23792"/>
            <a:ext cx="4429817" cy="6429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1126432" y="423099"/>
            <a:ext cx="10515600" cy="9834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dirty="0">
                <a:latin typeface="+mj-lt"/>
                <a:ea typeface="Times New Roman"/>
                <a:cs typeface="Times New Roman"/>
                <a:sym typeface="Times New Roman"/>
              </a:rPr>
              <a:t>Signs and Symptoms</a:t>
            </a:r>
            <a:r>
              <a:rPr lang="en-US" sz="3400" dirty="0">
                <a:latin typeface="+mj-lt"/>
                <a:ea typeface="Times New Roman"/>
                <a:cs typeface="Times New Roman"/>
                <a:sym typeface="Times New Roman"/>
              </a:rPr>
              <a:t> </a:t>
            </a:r>
            <a:r>
              <a:rPr lang="en-US" dirty="0">
                <a:latin typeface="+mj-lt"/>
                <a:ea typeface="Times New Roman"/>
                <a:cs typeface="Times New Roman"/>
                <a:sym typeface="Times New Roman"/>
              </a:rPr>
              <a:t>of MS</a:t>
            </a:r>
            <a:endParaRPr dirty="0">
              <a:latin typeface="+mj-lt"/>
            </a:endParaRPr>
          </a:p>
        </p:txBody>
      </p:sp>
      <p:sp>
        <p:nvSpPr>
          <p:cNvPr id="226" name="Google Shape;226;p11"/>
          <p:cNvSpPr txBox="1">
            <a:spLocks noGrp="1"/>
          </p:cNvSpPr>
          <p:nvPr>
            <p:ph type="body" idx="1"/>
          </p:nvPr>
        </p:nvSpPr>
        <p:spPr>
          <a:xfrm>
            <a:off x="1202630" y="2102916"/>
            <a:ext cx="10515600" cy="47550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ct val="100000"/>
              <a:buNone/>
            </a:pPr>
            <a:r>
              <a:rPr lang="en-US" sz="1800" dirty="0">
                <a:latin typeface="Times New Roman" panose="02020603050405020304" pitchFamily="18" charset="0"/>
                <a:cs typeface="Times New Roman" panose="02020603050405020304" pitchFamily="18" charset="0"/>
                <a:sym typeface="Times New Roman"/>
              </a:rPr>
              <a:t>There are four main types of MS, namely according to the progression of symptoms over time: </a:t>
            </a:r>
          </a:p>
          <a:p>
            <a:pPr lvl="0" indent="-457200" algn="l" rtl="0">
              <a:lnSpc>
                <a:spcPct val="90000"/>
              </a:lnSpc>
              <a:spcBef>
                <a:spcPts val="1000"/>
              </a:spcBef>
              <a:spcAft>
                <a:spcPts val="0"/>
              </a:spcAft>
              <a:buClr>
                <a:schemeClr val="dk1"/>
              </a:buClr>
              <a:buSzPct val="100000"/>
              <a:buAutoNum type="arabicPeriod"/>
            </a:pPr>
            <a:r>
              <a:rPr lang="en-US" sz="1800" b="1" dirty="0">
                <a:latin typeface="Times New Roman"/>
                <a:cs typeface="Times New Roman"/>
                <a:sym typeface="Times New Roman"/>
              </a:rPr>
              <a:t>Relapsing-remitting MS- </a:t>
            </a:r>
            <a:r>
              <a:rPr lang="en-US" sz="1800" dirty="0">
                <a:latin typeface="Times New Roman"/>
                <a:cs typeface="Times New Roman"/>
                <a:sym typeface="Times New Roman"/>
              </a:rPr>
              <a:t>symptoms of this type come as attacks. In between attacks, people recover or return to their usual level of disability. The periods of disease inactivity between MS attacks are referred to as remission. Weeks, months, or even years pass before another attack occurs, followed again by a period of inactivity. Most people with MS are initially diagnosed with this form of the disease. </a:t>
            </a:r>
          </a:p>
          <a:p>
            <a:pPr lvl="0" indent="-457200" algn="l" rtl="0">
              <a:lnSpc>
                <a:spcPct val="90000"/>
              </a:lnSpc>
              <a:spcBef>
                <a:spcPts val="1000"/>
              </a:spcBef>
              <a:spcAft>
                <a:spcPts val="0"/>
              </a:spcAft>
              <a:buClr>
                <a:schemeClr val="dk1"/>
              </a:buClr>
              <a:buSzPct val="100000"/>
              <a:buAutoNum type="arabicPeriod"/>
            </a:pPr>
            <a:r>
              <a:rPr lang="en-US" sz="1800" b="1" dirty="0">
                <a:latin typeface="Times New Roman"/>
                <a:cs typeface="Times New Roman"/>
                <a:sym typeface="Times New Roman"/>
              </a:rPr>
              <a:t>Secondary-progressive MS</a:t>
            </a:r>
            <a:r>
              <a:rPr lang="en-US" sz="1800" dirty="0">
                <a:latin typeface="Times New Roman"/>
                <a:cs typeface="Times New Roman"/>
                <a:sym typeface="Times New Roman"/>
              </a:rPr>
              <a:t>– people with this form of MS usually have had a previous history of MS attacks but then start to develop gradual and steady symptoms and deterioration in their function over time. Most individuals with severe relapsing-remitting MS may go on to develop secondary progressive MS if they are untreated. </a:t>
            </a:r>
          </a:p>
          <a:p>
            <a:pPr lvl="0" indent="-457200" algn="l" rtl="0">
              <a:lnSpc>
                <a:spcPct val="90000"/>
              </a:lnSpc>
              <a:spcBef>
                <a:spcPts val="1000"/>
              </a:spcBef>
              <a:spcAft>
                <a:spcPts val="0"/>
              </a:spcAft>
              <a:buClr>
                <a:schemeClr val="dk1"/>
              </a:buClr>
              <a:buSzPct val="100000"/>
              <a:buAutoNum type="arabicPeriod"/>
            </a:pPr>
            <a:r>
              <a:rPr lang="en-US" sz="1800" b="1" dirty="0">
                <a:latin typeface="Times New Roman"/>
                <a:cs typeface="Times New Roman"/>
                <a:sym typeface="Times New Roman"/>
              </a:rPr>
              <a:t>Primary-progressive MS </a:t>
            </a:r>
            <a:r>
              <a:rPr lang="en-US" sz="1800" dirty="0">
                <a:latin typeface="Times New Roman"/>
                <a:cs typeface="Times New Roman"/>
                <a:sym typeface="Times New Roman"/>
              </a:rPr>
              <a:t>– this type of MS is less common. It is characterized by progressively worsening symptoms from the beginning with no noticeable relapses or exacerbations of the disease, although there may be temporary or minor relief from symptoms. </a:t>
            </a:r>
          </a:p>
          <a:p>
            <a:pPr lvl="0" indent="-457200" algn="l" rtl="0">
              <a:lnSpc>
                <a:spcPct val="90000"/>
              </a:lnSpc>
              <a:spcBef>
                <a:spcPts val="1000"/>
              </a:spcBef>
              <a:spcAft>
                <a:spcPts val="0"/>
              </a:spcAft>
              <a:buClr>
                <a:schemeClr val="dk1"/>
              </a:buClr>
              <a:buSzPct val="100000"/>
              <a:buAutoNum type="arabicPeriod"/>
            </a:pPr>
            <a:r>
              <a:rPr lang="en-US" sz="1800" b="1" dirty="0">
                <a:latin typeface="Times New Roman"/>
                <a:cs typeface="Times New Roman"/>
                <a:sym typeface="Times New Roman"/>
              </a:rPr>
              <a:t>Progressive-relapsing MS </a:t>
            </a:r>
            <a:r>
              <a:rPr lang="en-US" sz="1800" dirty="0">
                <a:latin typeface="Times New Roman"/>
                <a:cs typeface="Times New Roman"/>
                <a:sym typeface="Times New Roman"/>
              </a:rPr>
              <a:t>– the rarest form of MS, is characterized by a steady worsening of symptoms from the beginning, with acute relapses that can occur over time during the disease course. </a:t>
            </a:r>
          </a:p>
          <a:p>
            <a:pPr lvl="0" indent="-457200" algn="l" rtl="0">
              <a:lnSpc>
                <a:spcPct val="90000"/>
              </a:lnSpc>
              <a:spcBef>
                <a:spcPts val="1000"/>
              </a:spcBef>
              <a:spcAft>
                <a:spcPts val="0"/>
              </a:spcAft>
              <a:buClr>
                <a:schemeClr val="dk1"/>
              </a:buClr>
              <a:buSzPct val="100000"/>
              <a:buAutoNum type="arabicPeriod"/>
            </a:pPr>
            <a:endParaRPr lang="en-US" sz="2000" dirty="0">
              <a:latin typeface="Times New Roman"/>
              <a:cs typeface="Times New Roman"/>
              <a:sym typeface="Times New Roman"/>
            </a:endParaRPr>
          </a:p>
          <a:p>
            <a:pPr lvl="0" indent="-457200" algn="l" rtl="0">
              <a:lnSpc>
                <a:spcPct val="90000"/>
              </a:lnSpc>
              <a:spcBef>
                <a:spcPts val="1000"/>
              </a:spcBef>
              <a:spcAft>
                <a:spcPts val="0"/>
              </a:spcAft>
              <a:buClr>
                <a:schemeClr val="dk1"/>
              </a:buClr>
              <a:buSzPct val="100000"/>
              <a:buAutoNum type="arabicPeriod"/>
            </a:pPr>
            <a:endParaRPr sz="2000" dirty="0"/>
          </a:p>
        </p:txBody>
      </p:sp>
      <p:sp>
        <p:nvSpPr>
          <p:cNvPr id="227" name="Google Shape;227;p11"/>
          <p:cNvSpPr txBox="1">
            <a:spLocks noGrp="1"/>
          </p:cNvSpPr>
          <p:nvPr>
            <p:ph type="body" idx="2"/>
          </p:nvPr>
        </p:nvSpPr>
        <p:spPr>
          <a:xfrm>
            <a:off x="1202630" y="1198778"/>
            <a:ext cx="10363201" cy="983456"/>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r>
              <a:rPr lang="en-US" sz="2000" dirty="0">
                <a:latin typeface="Times New Roman"/>
                <a:ea typeface="Times New Roman"/>
                <a:cs typeface="Times New Roman"/>
                <a:sym typeface="Times New Roman"/>
              </a:rPr>
              <a:t>The natural course of MS is different for each person, which makes it difficult to predict. The onset and duration of MS symptoms usually depend on the specific type but may begin over a few days and go away quickly or develop more slowly and gradually over many years.  </a:t>
            </a:r>
            <a:endParaRPr lang="en-US" sz="2000" dirty="0"/>
          </a:p>
          <a:p>
            <a:pPr marL="0" lvl="0" indent="0" algn="l" rtl="0">
              <a:lnSpc>
                <a:spcPct val="90000"/>
              </a:lnSpc>
              <a:spcBef>
                <a:spcPts val="0"/>
              </a:spcBef>
              <a:spcAft>
                <a:spcPts val="0"/>
              </a:spcAft>
              <a:buClr>
                <a:schemeClr val="dk1"/>
              </a:buClr>
              <a:buSzPts val="2000"/>
              <a:buNone/>
            </a:pPr>
            <a:endParaRPr dirty="0"/>
          </a:p>
        </p:txBody>
      </p:sp>
      <p:sp>
        <p:nvSpPr>
          <p:cNvPr id="228" name="Google Shape;228;p11"/>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0" name="Google Shape;230;p11"/>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11854" y="257905"/>
            <a:ext cx="10515600" cy="860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29411"/>
              <a:buFont typeface="Times New Roman"/>
              <a:buNone/>
            </a:pPr>
            <a:r>
              <a:rPr lang="en-US" sz="3400" dirty="0">
                <a:latin typeface="+mj-lt"/>
                <a:ea typeface="Arial"/>
                <a:cs typeface="Times New Roman" panose="02020603050405020304" pitchFamily="18" charset="0"/>
                <a:sym typeface="Arial"/>
              </a:rPr>
              <a:t>Later Symptoms of MS that may occur </a:t>
            </a:r>
            <a:endParaRPr sz="3400" dirty="0">
              <a:latin typeface="+mj-lt"/>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188054" y="1253331"/>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n-US" sz="2000" dirty="0">
                <a:latin typeface="Times New Roman" panose="02020603050405020304" pitchFamily="18" charset="0"/>
                <a:cs typeface="Times New Roman" panose="02020603050405020304" pitchFamily="18" charset="0"/>
              </a:rPr>
              <a:t>Muscle weakness, stiffness, and spasms may be severe enough to affect walking or standing. In some cases, MS leads to partial or complete paralysis and using a wheelchair is not uncommon, particularly in individuals who are untreated or have advanced disease. Many people with MS find that weakness and fatigue are worse when they have a fever or when they are exposed to heat. MS exacerbations may occur following common infections. </a:t>
            </a:r>
          </a:p>
          <a:p>
            <a:pPr marL="0" lvl="0" indent="0" algn="l" rtl="0">
              <a:lnSpc>
                <a:spcPct val="90000"/>
              </a:lnSpc>
              <a:spcBef>
                <a:spcPts val="0"/>
              </a:spcBef>
              <a:spcAft>
                <a:spcPts val="0"/>
              </a:spcAft>
              <a:buClr>
                <a:schemeClr val="dk1"/>
              </a:buClr>
              <a:buSzPct val="100000"/>
              <a:buNone/>
            </a:pPr>
            <a:endParaRPr lang="en-US" sz="20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sz="2000" dirty="0">
                <a:latin typeface="Times New Roman" panose="02020603050405020304" pitchFamily="18" charset="0"/>
                <a:cs typeface="Times New Roman" panose="02020603050405020304" pitchFamily="18" charset="0"/>
              </a:rPr>
              <a:t>Pain is rarely the first sign of MS, but pain often occurs with optic neuritis and trigeminal neuralgia, a disorder that affects one of the nerves that provides sensation to different parts of the face. Painful limb spasms and sharp pain shooting down the legs or around the abdomen can also be symptoms of MS </a:t>
            </a:r>
            <a:endParaRPr sz="2000"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0954278" y="1501363"/>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7172" name="Picture 4" descr="Understanding Multiple Sclerosis | Brain Institute | OHSU">
            <a:extLst>
              <a:ext uri="{FF2B5EF4-FFF2-40B4-BE49-F238E27FC236}">
                <a16:creationId xmlns:a16="http://schemas.microsoft.com/office/drawing/2014/main" id="{CCD9D5E8-C8D2-B267-C4D0-83B5A734C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735" y="1519600"/>
            <a:ext cx="4850384" cy="4612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37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582944" y="830029"/>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1116856" y="1560918"/>
            <a:ext cx="7887807" cy="51708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Patient</a:t>
            </a:r>
            <a:r>
              <a:rPr lang="en-US" sz="1800" dirty="0">
                <a:latin typeface="Calibri" panose="020F0502020204030204" pitchFamily="34" charset="0"/>
                <a:ea typeface="Sorts Mill Goudy"/>
                <a:cs typeface="Calibri" panose="020F0502020204030204" pitchFamily="34" charset="0"/>
                <a:sym typeface="Sorts Mill Goudy"/>
              </a:rPr>
              <a:t>: </a:t>
            </a:r>
            <a:r>
              <a:rPr lang="hu-HU" sz="1800" dirty="0" err="1">
                <a:latin typeface="Calibri" panose="020F0502020204030204" pitchFamily="34" charset="0"/>
                <a:ea typeface="Sorts Mill Goudy"/>
                <a:cs typeface="Calibri" panose="020F0502020204030204" pitchFamily="34" charset="0"/>
                <a:sym typeface="Sorts Mill Goudy"/>
              </a:rPr>
              <a:t>Female</a:t>
            </a:r>
            <a:r>
              <a:rPr lang="hu-HU" sz="1800" dirty="0">
                <a:latin typeface="Calibri" panose="020F0502020204030204" pitchFamily="34" charset="0"/>
                <a:ea typeface="Sorts Mill Goudy"/>
                <a:cs typeface="Calibri" panose="020F0502020204030204" pitchFamily="34" charset="0"/>
                <a:sym typeface="Sorts Mill Goudy"/>
              </a:rPr>
              <a:t> </a:t>
            </a:r>
            <a:endParaRPr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Age</a:t>
            </a:r>
            <a:r>
              <a:rPr lang="en-US" sz="1800" dirty="0">
                <a:latin typeface="Calibri" panose="020F0502020204030204" pitchFamily="34" charset="0"/>
                <a:ea typeface="Sorts Mill Goudy"/>
                <a:cs typeface="Calibri" panose="020F0502020204030204" pitchFamily="34" charset="0"/>
                <a:sym typeface="Sorts Mill Goudy"/>
              </a:rPr>
              <a:t>: </a:t>
            </a:r>
            <a:r>
              <a:rPr lang="hu-HU" sz="1800" dirty="0">
                <a:latin typeface="Calibri" panose="020F0502020204030204" pitchFamily="34" charset="0"/>
                <a:ea typeface="Sorts Mill Goudy"/>
                <a:cs typeface="Calibri" panose="020F0502020204030204" pitchFamily="34" charset="0"/>
                <a:sym typeface="Sorts Mill Goudy"/>
              </a:rPr>
              <a:t>45</a:t>
            </a:r>
            <a:endParaRPr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History:</a:t>
            </a:r>
            <a:endParaRPr lang="hu-HU" sz="1800" b="1"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hu-HU" sz="1800" dirty="0">
                <a:solidFill>
                  <a:srgbClr val="000000"/>
                </a:solidFill>
                <a:latin typeface="Calibri" panose="020F0502020204030204" pitchFamily="34" charset="0"/>
                <a:cs typeface="Calibri" panose="020F0502020204030204" pitchFamily="34" charset="0"/>
              </a:rPr>
              <a:t>Multiplex Sclerosis </a:t>
            </a:r>
            <a:r>
              <a:rPr lang="en-US" sz="1800" dirty="0">
                <a:latin typeface="Calibri" panose="020F0502020204030204" pitchFamily="34" charset="0"/>
                <a:cs typeface="Calibri" panose="020F0502020204030204" pitchFamily="34" charset="0"/>
              </a:rPr>
              <a:t>was diagnosed </a:t>
            </a:r>
            <a:r>
              <a:rPr lang="hu-HU" sz="1800" dirty="0">
                <a:latin typeface="Calibri" panose="020F0502020204030204" pitchFamily="34" charset="0"/>
                <a:cs typeface="Calibri" panose="020F0502020204030204" pitchFamily="34" charset="0"/>
              </a:rPr>
              <a:t>4</a:t>
            </a:r>
            <a:r>
              <a:rPr lang="en-US" sz="1800" dirty="0">
                <a:latin typeface="Calibri" panose="020F0502020204030204" pitchFamily="34" charset="0"/>
                <a:cs typeface="Calibri" panose="020F0502020204030204" pitchFamily="34" charset="0"/>
              </a:rPr>
              <a:t> year ago</a:t>
            </a:r>
            <a:endParaRPr lang="hu-HU" sz="1800" dirty="0">
              <a:latin typeface="Calibri" panose="020F0502020204030204" pitchFamily="34" charset="0"/>
              <a:cs typeface="Calibri" panose="020F0502020204030204" pitchFamily="34" charset="0"/>
            </a:endParaRPr>
          </a:p>
          <a:p>
            <a:pPr marL="0" lvl="0" indent="0">
              <a:lnSpc>
                <a:spcPct val="100000"/>
              </a:lnSpc>
              <a:spcBef>
                <a:spcPts val="600"/>
              </a:spcBef>
              <a:buNone/>
            </a:pPr>
            <a:r>
              <a:rPr lang="en-US" sz="1800" dirty="0">
                <a:latin typeface="Calibri" panose="020F0502020204030204" pitchFamily="34" charset="0"/>
                <a:cs typeface="Calibri" panose="020F0502020204030204" pitchFamily="34" charset="0"/>
              </a:rPr>
              <a:t>We met for the first time 5 months ago</a:t>
            </a:r>
            <a:r>
              <a:rPr lang="hu-HU" sz="1800" dirty="0">
                <a:latin typeface="Calibri" panose="020F0502020204030204" pitchFamily="34" charset="0"/>
                <a:cs typeface="Calibri" panose="020F0502020204030204" pitchFamily="34" charset="0"/>
              </a:rPr>
              <a:t>.</a:t>
            </a:r>
            <a:endParaRPr sz="1800"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Medical history</a:t>
            </a:r>
            <a:r>
              <a:rPr lang="en-US" sz="1800" dirty="0">
                <a:latin typeface="Calibri" panose="020F0502020204030204" pitchFamily="34" charset="0"/>
                <a:ea typeface="Sorts Mill Goudy"/>
                <a:cs typeface="Calibri" panose="020F0502020204030204" pitchFamily="34" charset="0"/>
                <a:sym typeface="Sorts Mill Goudy"/>
              </a:rPr>
              <a:t>:</a:t>
            </a: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en-US" sz="1800" dirty="0">
                <a:latin typeface="Calibri" panose="020F0502020204030204" pitchFamily="34" charset="0"/>
                <a:cs typeface="Calibri" panose="020F0502020204030204" pitchFamily="34" charset="0"/>
              </a:rPr>
              <a:t>The diagnosis of the disease was confirmed by lumbar puncture and MRI</a:t>
            </a:r>
            <a:endParaRPr sz="1800"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chemeClr val="dk1"/>
              </a:buClr>
              <a:buSzPts val="1800"/>
              <a:buNone/>
            </a:pPr>
            <a:r>
              <a:rPr lang="hu-HU" sz="1800" b="1" dirty="0" err="1">
                <a:latin typeface="Calibri" panose="020F0502020204030204" pitchFamily="34" charset="0"/>
                <a:cs typeface="Calibri" panose="020F0502020204030204" pitchFamily="34" charset="0"/>
                <a:sym typeface="Sorts Mill Goudy"/>
              </a:rPr>
              <a:t>Symptoms</a:t>
            </a:r>
            <a:r>
              <a:rPr lang="hu-HU" sz="1800" b="1" dirty="0">
                <a:latin typeface="Calibri" panose="020F0502020204030204" pitchFamily="34" charset="0"/>
                <a:cs typeface="Calibri" panose="020F0502020204030204" pitchFamily="34" charset="0"/>
                <a:sym typeface="Sorts Mill Goudy"/>
              </a:rPr>
              <a:t>:</a:t>
            </a:r>
          </a:p>
          <a:p>
            <a:pPr marL="0" lvl="0" indent="0">
              <a:lnSpc>
                <a:spcPct val="100000"/>
              </a:lnSpc>
              <a:spcBef>
                <a:spcPts val="600"/>
              </a:spcBef>
              <a:buNone/>
            </a:pPr>
            <a:r>
              <a:rPr lang="en-US" sz="1800" dirty="0">
                <a:latin typeface="Calibri" panose="020F0502020204030204" pitchFamily="34" charset="0"/>
                <a:cs typeface="Calibri" panose="020F0502020204030204" pitchFamily="34" charset="0"/>
                <a:sym typeface="Times New Roman"/>
              </a:rPr>
              <a:t>Relapsing-remitting MS</a:t>
            </a:r>
            <a:r>
              <a:rPr lang="hu-HU" sz="1800" dirty="0">
                <a:latin typeface="Calibri" panose="020F0502020204030204" pitchFamily="34" charset="0"/>
                <a:cs typeface="Calibri" panose="020F0502020204030204" pitchFamily="34" charset="0"/>
                <a:sym typeface="Times New Roman"/>
              </a:rPr>
              <a:t> </a:t>
            </a:r>
          </a:p>
          <a:p>
            <a:pPr marL="0" lvl="0" indent="0">
              <a:lnSpc>
                <a:spcPct val="100000"/>
              </a:lnSpc>
              <a:spcBef>
                <a:spcPts val="600"/>
              </a:spcBef>
              <a:buNone/>
            </a:pPr>
            <a:r>
              <a:rPr lang="hu-HU" sz="1800" b="1" dirty="0" err="1">
                <a:latin typeface="Calibri" panose="020F0502020204030204" pitchFamily="34" charset="0"/>
                <a:cs typeface="Calibri" panose="020F0502020204030204" pitchFamily="34" charset="0"/>
                <a:sym typeface="Times New Roman"/>
              </a:rPr>
              <a:t>She</a:t>
            </a:r>
            <a:r>
              <a:rPr lang="hu-HU" sz="1800" b="1" dirty="0">
                <a:latin typeface="Calibri" panose="020F0502020204030204" pitchFamily="34" charset="0"/>
                <a:cs typeface="Calibri" panose="020F0502020204030204" pitchFamily="34" charset="0"/>
                <a:sym typeface="Times New Roman"/>
              </a:rPr>
              <a:t> had </a:t>
            </a:r>
            <a:r>
              <a:rPr lang="hu-HU" sz="1800" b="1" dirty="0" err="1">
                <a:latin typeface="Calibri" panose="020F0502020204030204" pitchFamily="34" charset="0"/>
                <a:cs typeface="Calibri" panose="020F0502020204030204" pitchFamily="34" charset="0"/>
                <a:sym typeface="Times New Roman"/>
              </a:rPr>
              <a:t>attack</a:t>
            </a:r>
            <a:r>
              <a:rPr lang="hu-HU" sz="1800" b="1" dirty="0">
                <a:latin typeface="Calibri" panose="020F0502020204030204" pitchFamily="34" charset="0"/>
                <a:cs typeface="Calibri" panose="020F0502020204030204" pitchFamily="34" charset="0"/>
                <a:sym typeface="Times New Roman"/>
              </a:rPr>
              <a:t> </a:t>
            </a:r>
            <a:r>
              <a:rPr lang="hu-HU" sz="1800" b="1" dirty="0" err="1">
                <a:latin typeface="Calibri" panose="020F0502020204030204" pitchFamily="34" charset="0"/>
                <a:cs typeface="Calibri" panose="020F0502020204030204" pitchFamily="34" charset="0"/>
                <a:sym typeface="Times New Roman"/>
              </a:rPr>
              <a:t>at</a:t>
            </a:r>
            <a:r>
              <a:rPr lang="hu-HU" sz="1800" b="1" dirty="0">
                <a:latin typeface="Calibri" panose="020F0502020204030204" pitchFamily="34" charset="0"/>
                <a:cs typeface="Calibri" panose="020F0502020204030204" pitchFamily="34" charset="0"/>
                <a:sym typeface="Times New Roman"/>
              </a:rPr>
              <a:t> </a:t>
            </a:r>
            <a:r>
              <a:rPr lang="hu-HU" sz="1800" b="1" dirty="0" err="1">
                <a:latin typeface="Calibri" panose="020F0502020204030204" pitchFamily="34" charset="0"/>
                <a:cs typeface="Calibri" panose="020F0502020204030204" pitchFamily="34" charset="0"/>
                <a:sym typeface="Times New Roman"/>
              </a:rPr>
              <a:t>least</a:t>
            </a:r>
            <a:r>
              <a:rPr lang="hu-HU" sz="1800" b="1" dirty="0">
                <a:latin typeface="Calibri" panose="020F0502020204030204" pitchFamily="34" charset="0"/>
                <a:cs typeface="Calibri" panose="020F0502020204030204" pitchFamily="34" charset="0"/>
                <a:sym typeface="Times New Roman"/>
              </a:rPr>
              <a:t> </a:t>
            </a:r>
            <a:r>
              <a:rPr lang="hu-HU" sz="1800" b="1" dirty="0" err="1">
                <a:latin typeface="Calibri" panose="020F0502020204030204" pitchFamily="34" charset="0"/>
                <a:cs typeface="Calibri" panose="020F0502020204030204" pitchFamily="34" charset="0"/>
                <a:sym typeface="Times New Roman"/>
              </a:rPr>
              <a:t>once</a:t>
            </a:r>
            <a:r>
              <a:rPr lang="hu-HU" sz="1800" b="1" dirty="0">
                <a:latin typeface="Calibri" panose="020F0502020204030204" pitchFamily="34" charset="0"/>
                <a:cs typeface="Calibri" panose="020F0502020204030204" pitchFamily="34" charset="0"/>
                <a:sym typeface="Times New Roman"/>
              </a:rPr>
              <a:t> a </a:t>
            </a:r>
            <a:r>
              <a:rPr lang="hu-HU" sz="1800" b="1" dirty="0" err="1">
                <a:latin typeface="Calibri" panose="020F0502020204030204" pitchFamily="34" charset="0"/>
                <a:cs typeface="Calibri" panose="020F0502020204030204" pitchFamily="34" charset="0"/>
                <a:sym typeface="Times New Roman"/>
              </a:rPr>
              <a:t>month</a:t>
            </a:r>
            <a:r>
              <a:rPr lang="en-US" sz="1800" b="1" dirty="0">
                <a:latin typeface="Calibri" panose="020F0502020204030204" pitchFamily="34" charset="0"/>
                <a:cs typeface="Calibri" panose="020F0502020204030204" pitchFamily="34" charset="0"/>
                <a:sym typeface="Times New Roman"/>
              </a:rPr>
              <a:t> lasted several days, </a:t>
            </a:r>
            <a:r>
              <a:rPr lang="hu-HU" sz="1800" b="1" dirty="0" err="1">
                <a:latin typeface="Calibri" panose="020F0502020204030204" pitchFamily="34" charset="0"/>
                <a:cs typeface="Calibri" panose="020F0502020204030204" pitchFamily="34" charset="0"/>
                <a:sym typeface="Times New Roman"/>
              </a:rPr>
              <a:t>often</a:t>
            </a:r>
            <a:r>
              <a:rPr lang="hu-HU" sz="1800" b="1" dirty="0">
                <a:latin typeface="Calibri" panose="020F0502020204030204" pitchFamily="34" charset="0"/>
                <a:cs typeface="Calibri" panose="020F0502020204030204" pitchFamily="34" charset="0"/>
                <a:sym typeface="Times New Roman"/>
              </a:rPr>
              <a:t> 7-10 </a:t>
            </a:r>
            <a:r>
              <a:rPr lang="hu-HU" sz="1800" b="1" dirty="0" err="1">
                <a:latin typeface="Calibri" panose="020F0502020204030204" pitchFamily="34" charset="0"/>
                <a:cs typeface="Calibri" panose="020F0502020204030204" pitchFamily="34" charset="0"/>
                <a:sym typeface="Times New Roman"/>
              </a:rPr>
              <a:t>days</a:t>
            </a:r>
            <a:r>
              <a:rPr lang="en-US" sz="1800" b="1" dirty="0">
                <a:latin typeface="Calibri" panose="020F0502020204030204" pitchFamily="34" charset="0"/>
                <a:cs typeface="Calibri" panose="020F0502020204030204" pitchFamily="34" charset="0"/>
                <a:sym typeface="Times New Roman"/>
              </a:rPr>
              <a:t>.</a:t>
            </a:r>
            <a:r>
              <a:rPr lang="hu-HU" sz="1800" b="1" dirty="0">
                <a:latin typeface="Calibri" panose="020F0502020204030204" pitchFamily="34" charset="0"/>
                <a:cs typeface="Calibri" panose="020F0502020204030204" pitchFamily="34" charset="0"/>
                <a:sym typeface="Times New Roman"/>
              </a:rPr>
              <a:t> </a:t>
            </a:r>
            <a:r>
              <a:rPr lang="hu-HU" sz="1800" b="1" dirty="0" err="1">
                <a:latin typeface="Calibri" panose="020F0502020204030204" pitchFamily="34" charset="0"/>
                <a:cs typeface="Calibri" panose="020F0502020204030204" pitchFamily="34" charset="0"/>
                <a:sym typeface="Times New Roman"/>
              </a:rPr>
              <a:t>Even</a:t>
            </a:r>
            <a:r>
              <a:rPr lang="hu-HU" sz="1800" b="1" dirty="0">
                <a:latin typeface="Calibri" panose="020F0502020204030204" pitchFamily="34" charset="0"/>
                <a:cs typeface="Calibri" panose="020F0502020204030204" pitchFamily="34" charset="0"/>
                <a:sym typeface="Times New Roman"/>
              </a:rPr>
              <a:t> </a:t>
            </a:r>
            <a:r>
              <a:rPr lang="hu-HU" sz="1800" b="1" dirty="0" err="1">
                <a:latin typeface="Calibri" panose="020F0502020204030204" pitchFamily="34" charset="0"/>
                <a:cs typeface="Calibri" panose="020F0502020204030204" pitchFamily="34" charset="0"/>
                <a:sym typeface="Times New Roman"/>
              </a:rPr>
              <a:t>with</a:t>
            </a:r>
            <a:r>
              <a:rPr lang="hu-HU" sz="1800" b="1" dirty="0">
                <a:latin typeface="Calibri" panose="020F0502020204030204" pitchFamily="34" charset="0"/>
                <a:cs typeface="Calibri" panose="020F0502020204030204" pitchFamily="34" charset="0"/>
                <a:sym typeface="Times New Roman"/>
              </a:rPr>
              <a:t> </a:t>
            </a:r>
            <a:r>
              <a:rPr lang="hu-HU" sz="1800" b="1" dirty="0" err="1">
                <a:latin typeface="Calibri" panose="020F0502020204030204" pitchFamily="34" charset="0"/>
                <a:cs typeface="Calibri" panose="020F0502020204030204" pitchFamily="34" charset="0"/>
                <a:sym typeface="Times New Roman"/>
              </a:rPr>
              <a:t>steroid</a:t>
            </a:r>
            <a:r>
              <a:rPr lang="hu-HU" sz="1800" b="1" dirty="0">
                <a:latin typeface="Calibri" panose="020F0502020204030204" pitchFamily="34" charset="0"/>
                <a:cs typeface="Calibri" panose="020F0502020204030204" pitchFamily="34" charset="0"/>
                <a:sym typeface="Times New Roman"/>
              </a:rPr>
              <a:t> </a:t>
            </a:r>
            <a:r>
              <a:rPr lang="hu-HU" sz="1800" b="1" dirty="0" err="1">
                <a:latin typeface="Calibri" panose="020F0502020204030204" pitchFamily="34" charset="0"/>
                <a:cs typeface="Calibri" panose="020F0502020204030204" pitchFamily="34" charset="0"/>
                <a:sym typeface="Times New Roman"/>
              </a:rPr>
              <a:t>treatment</a:t>
            </a:r>
            <a:r>
              <a:rPr lang="hu-HU" sz="1800" b="1" dirty="0">
                <a:latin typeface="Calibri" panose="020F0502020204030204" pitchFamily="34" charset="0"/>
                <a:cs typeface="Calibri" panose="020F0502020204030204" pitchFamily="34" charset="0"/>
                <a:sym typeface="Times New Roman"/>
              </a:rPr>
              <a:t>.</a:t>
            </a:r>
          </a:p>
          <a:p>
            <a:pPr marL="0" lvl="0" indent="0">
              <a:lnSpc>
                <a:spcPct val="100000"/>
              </a:lnSpc>
              <a:spcBef>
                <a:spcPts val="600"/>
              </a:spcBef>
              <a:buNone/>
            </a:pPr>
            <a:r>
              <a:rPr lang="en-US" sz="1800" dirty="0">
                <a:latin typeface="Calibri" panose="020F0502020204030204" pitchFamily="34" charset="0"/>
                <a:cs typeface="Calibri" panose="020F0502020204030204" pitchFamily="34" charset="0"/>
                <a:sym typeface="Sorts Mill Goudy"/>
              </a:rPr>
              <a:t>She had a high degree of fatigue, her </a:t>
            </a:r>
            <a:r>
              <a:rPr lang="hu-HU" sz="1800" dirty="0">
                <a:latin typeface="Calibri" panose="020F0502020204030204" pitchFamily="34" charset="0"/>
                <a:cs typeface="Calibri" panose="020F0502020204030204" pitchFamily="34" charset="0"/>
                <a:sym typeface="Sorts Mill Goudy"/>
              </a:rPr>
              <a:t>leg</a:t>
            </a:r>
            <a:r>
              <a:rPr lang="en-US" sz="1800" dirty="0">
                <a:latin typeface="Calibri" panose="020F0502020204030204" pitchFamily="34" charset="0"/>
                <a:cs typeface="Calibri" panose="020F0502020204030204" pitchFamily="34" charset="0"/>
                <a:sym typeface="Sorts Mill Goudy"/>
              </a:rPr>
              <a:t>s were numb, she had double vision, she was shaking, she was dizzy, she had abdominal pain.</a:t>
            </a:r>
            <a:endParaRPr lang="hu-HU" sz="1800" dirty="0">
              <a:latin typeface="Calibri" panose="020F0502020204030204" pitchFamily="34" charset="0"/>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endParaRPr b="1"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32182"/>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Conventional Treatment</a:t>
            </a: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p:txBody>
      </p:sp>
      <p:sp>
        <p:nvSpPr>
          <p:cNvPr id="271" name="Google Shape;271;p15"/>
          <p:cNvSpPr txBox="1">
            <a:spLocks noGrp="1"/>
          </p:cNvSpPr>
          <p:nvPr>
            <p:ph type="body" idx="1"/>
          </p:nvPr>
        </p:nvSpPr>
        <p:spPr>
          <a:xfrm>
            <a:off x="1190547" y="1440050"/>
            <a:ext cx="6401559" cy="44871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ct val="100000"/>
              <a:buNone/>
            </a:pPr>
            <a:r>
              <a:rPr lang="en-US" sz="2000" dirty="0">
                <a:solidFill>
                  <a:srgbClr val="000000"/>
                </a:solidFill>
                <a:latin typeface="Times New Roman"/>
                <a:ea typeface="Times New Roman"/>
                <a:cs typeface="Times New Roman"/>
                <a:sym typeface="Times New Roman"/>
              </a:rPr>
              <a:t>There is currently no cure for MS, but there are treatments that can reduce the number and severity of relapses and delay the long-term disability progression of the disease. </a:t>
            </a:r>
          </a:p>
          <a:p>
            <a:pPr marL="285750" indent="-285750">
              <a:spcBef>
                <a:spcPts val="0"/>
              </a:spcBef>
              <a:buClr>
                <a:srgbClr val="000000"/>
              </a:buClr>
              <a:buSzPct val="100000"/>
            </a:pPr>
            <a:r>
              <a:rPr lang="en-US" sz="2000" dirty="0">
                <a:solidFill>
                  <a:srgbClr val="000000"/>
                </a:solidFill>
                <a:latin typeface="Times New Roman"/>
                <a:ea typeface="Times New Roman"/>
                <a:cs typeface="Times New Roman"/>
                <a:sym typeface="Times New Roman"/>
              </a:rPr>
              <a:t>Corticosteroids, such as intravenous (infused into a vein) methylprednisolone, are given over the course of 3-5 days. IV steroids quickly and potently suppress the immune system and reduce inflammation. </a:t>
            </a:r>
          </a:p>
          <a:p>
            <a:pPr marL="285750" indent="-285750">
              <a:spcBef>
                <a:spcPts val="0"/>
              </a:spcBef>
              <a:buClr>
                <a:srgbClr val="000000"/>
              </a:buClr>
              <a:buSzPct val="100000"/>
            </a:pPr>
            <a:r>
              <a:rPr lang="en-US" sz="2000" dirty="0">
                <a:solidFill>
                  <a:srgbClr val="000000"/>
                </a:solidFill>
                <a:latin typeface="Times New Roman"/>
                <a:ea typeface="Times New Roman"/>
                <a:cs typeface="Times New Roman"/>
                <a:sym typeface="Times New Roman"/>
              </a:rPr>
              <a:t>Plasma exchange (plasmapheresis) can treat severe flare-ups in people with relapsing MS forms that do not respond well to methylprednisolone. Plasma exchange involves taking blood out of the body and removing the components in the blood’s plasma that are thought to be harmful.</a:t>
            </a:r>
            <a:endParaRPr lang="hu-HU" sz="2000" dirty="0">
              <a:solidFill>
                <a:srgbClr val="000000"/>
              </a:solidFill>
              <a:latin typeface="Times New Roman"/>
              <a:ea typeface="Times New Roman"/>
              <a:cs typeface="Times New Roman"/>
              <a:sym typeface="Times New Roman"/>
            </a:endParaRPr>
          </a:p>
          <a:p>
            <a:pPr marL="0" indent="0">
              <a:spcBef>
                <a:spcPts val="0"/>
              </a:spcBef>
              <a:buClr>
                <a:srgbClr val="000000"/>
              </a:buClr>
              <a:buSzPct val="100000"/>
              <a:buNone/>
            </a:pPr>
            <a:r>
              <a:rPr lang="hu-HU" sz="2000" dirty="0">
                <a:solidFill>
                  <a:srgbClr val="000000"/>
                </a:solidFill>
                <a:latin typeface="Times New Roman"/>
                <a:ea typeface="Times New Roman"/>
                <a:cs typeface="Times New Roman"/>
                <a:sym typeface="Times New Roman"/>
              </a:rPr>
              <a:t>------------------------------------------------------------------</a:t>
            </a:r>
            <a:r>
              <a:rPr lang="en-US" sz="2000" dirty="0">
                <a:solidFill>
                  <a:srgbClr val="000000"/>
                </a:solidFill>
                <a:latin typeface="Times New Roman"/>
                <a:ea typeface="Times New Roman"/>
                <a:cs typeface="Times New Roman"/>
                <a:sym typeface="Times New Roman"/>
              </a:rPr>
              <a:t> </a:t>
            </a:r>
            <a:endParaRPr lang="hu-HU" sz="2000" dirty="0">
              <a:solidFill>
                <a:srgbClr val="000000"/>
              </a:solidFill>
              <a:latin typeface="Times New Roman"/>
              <a:ea typeface="Times New Roman"/>
              <a:cs typeface="Times New Roman"/>
              <a:sym typeface="Times New Roman"/>
            </a:endParaRPr>
          </a:p>
          <a:p>
            <a:pPr marL="285750" indent="-285750">
              <a:spcBef>
                <a:spcPts val="0"/>
              </a:spcBef>
              <a:buClr>
                <a:srgbClr val="000000"/>
              </a:buClr>
              <a:buSzPct val="100000"/>
            </a:pPr>
            <a:r>
              <a:rPr lang="en-US" sz="2000" b="1" dirty="0">
                <a:solidFill>
                  <a:srgbClr val="000000"/>
                </a:solidFill>
                <a:latin typeface="Times New Roman"/>
                <a:ea typeface="Times New Roman"/>
                <a:cs typeface="Times New Roman"/>
                <a:sym typeface="Times New Roman"/>
              </a:rPr>
              <a:t>She received biological therapy continuously.</a:t>
            </a:r>
            <a:endParaRPr sz="2000" b="1" dirty="0">
              <a:solidFill>
                <a:srgbClr val="000000"/>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43419" y="233408"/>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Method</a:t>
            </a:r>
            <a:r>
              <a:rPr lang="en-US" dirty="0">
                <a:latin typeface="Arial"/>
                <a:ea typeface="Arial"/>
                <a:cs typeface="Arial"/>
                <a:sym typeface="Arial"/>
              </a:rPr>
              <a:t> </a:t>
            </a:r>
            <a:endParaRPr dirty="0"/>
          </a:p>
        </p:txBody>
      </p:sp>
      <p:sp>
        <p:nvSpPr>
          <p:cNvPr id="284" name="Google Shape;284;p16"/>
          <p:cNvSpPr txBox="1">
            <a:spLocks noGrp="1"/>
          </p:cNvSpPr>
          <p:nvPr>
            <p:ph type="body" idx="1"/>
          </p:nvPr>
        </p:nvSpPr>
        <p:spPr>
          <a:xfrm>
            <a:off x="1265200" y="1385524"/>
            <a:ext cx="4749900" cy="4460700"/>
          </a:xfrm>
          <a:prstGeom prst="rect">
            <a:avLst/>
          </a:prstGeom>
          <a:noFill/>
          <a:ln>
            <a:noFill/>
          </a:ln>
        </p:spPr>
        <p:txBody>
          <a:bodyPr spcFirstLastPara="1" wrap="square" lIns="91425" tIns="45700" rIns="91425" bIns="45700" anchor="t" anchorCtr="0">
            <a:noAutofit/>
          </a:bodyPr>
          <a:lstStyle/>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a:t>
            </a:r>
            <a:r>
              <a:rPr lang="en-US" sz="1400" kern="1200" dirty="0">
                <a:solidFill>
                  <a:srgbClr val="000000"/>
                </a:solidFill>
                <a:latin typeface="Lustria"/>
                <a:ea typeface="+mn-ea"/>
                <a:cs typeface="+mn-cs"/>
              </a:rPr>
              <a:t>: 2x</a:t>
            </a:r>
            <a:r>
              <a:rPr lang="hu-HU" sz="1400" kern="1200" dirty="0">
                <a:solidFill>
                  <a:srgbClr val="000000"/>
                </a:solidFill>
                <a:latin typeface="Lustria"/>
                <a:ea typeface="+mn-ea"/>
                <a:cs typeface="+mn-cs"/>
              </a:rPr>
              <a:t>5</a:t>
            </a:r>
            <a:r>
              <a:rPr lang="en-US" sz="1400" kern="1200" dirty="0">
                <a:solidFill>
                  <a:srgbClr val="000000"/>
                </a:solidFill>
                <a:latin typeface="Lustria"/>
                <a:ea typeface="+mn-ea"/>
                <a:cs typeface="+mn-cs"/>
              </a:rPr>
              <a:t> drops, morning and</a:t>
            </a:r>
          </a:p>
          <a:p>
            <a:pPr marL="0" lvl="0" indent="0" fontAlgn="base">
              <a:spcBef>
                <a:spcPts val="0"/>
              </a:spcBef>
              <a:buClrTx/>
              <a:buSzTx/>
              <a:buNone/>
            </a:pPr>
            <a:r>
              <a:rPr lang="en-US" sz="1400" kern="1200" dirty="0">
                <a:solidFill>
                  <a:srgbClr val="000000"/>
                </a:solidFill>
                <a:latin typeface="Lustria"/>
                <a:ea typeface="+mn-ea"/>
                <a:cs typeface="+mn-cs"/>
              </a:rPr>
              <a:t>evening, for 3 days, then every 3 days then</a:t>
            </a:r>
          </a:p>
          <a:p>
            <a:pPr marL="0" lvl="0" indent="0" fontAlgn="base">
              <a:spcBef>
                <a:spcPts val="0"/>
              </a:spcBef>
              <a:buClrTx/>
              <a:buSzTx/>
              <a:buNone/>
            </a:pPr>
            <a:r>
              <a:rPr lang="en-US" sz="1400" kern="1200" dirty="0">
                <a:solidFill>
                  <a:srgbClr val="000000"/>
                </a:solidFill>
                <a:latin typeface="Lustria"/>
                <a:ea typeface="+mn-ea"/>
                <a:cs typeface="+mn-cs"/>
              </a:rPr>
              <a:t>increased by 1-1 drops every 3 days to 2x1</a:t>
            </a:r>
            <a:r>
              <a:rPr lang="hu-HU" sz="1400" kern="1200" dirty="0">
                <a:solidFill>
                  <a:srgbClr val="000000"/>
                </a:solidFill>
                <a:latin typeface="Lustria"/>
                <a:ea typeface="+mn-ea"/>
                <a:cs typeface="+mn-cs"/>
              </a:rPr>
              <a:t>2</a:t>
            </a: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r>
              <a:rPr lang="hu-HU" sz="1400" b="1" kern="1200" dirty="0">
                <a:solidFill>
                  <a:prstClr val="black"/>
                </a:solidFill>
                <a:latin typeface="Lustria"/>
                <a:ea typeface="+mn-ea"/>
                <a:cs typeface="Calibri Light" panose="020F0302020204030204" pitchFamily="34" charset="0"/>
              </a:rPr>
              <a:t>    </a:t>
            </a:r>
            <a:r>
              <a:rPr lang="en-US" sz="1400" b="1" kern="1200" dirty="0">
                <a:solidFill>
                  <a:prstClr val="black"/>
                </a:solidFill>
                <a:latin typeface="Lustria"/>
                <a:ea typeface="+mn-ea"/>
                <a:cs typeface="Calibri Light" panose="020F0302020204030204" pitchFamily="34" charset="0"/>
              </a:rPr>
              <a:t>Proprietary blend II </a:t>
            </a:r>
            <a:r>
              <a:rPr lang="en-US" sz="1400" kern="1200" dirty="0">
                <a:solidFill>
                  <a:prstClr val="black"/>
                </a:solidFill>
                <a:latin typeface="Lustria"/>
                <a:ea typeface="+mn-ea"/>
                <a:cs typeface="Calibri Light" panose="020F0302020204030204" pitchFamily="34" charset="0"/>
              </a:rPr>
              <a:t>:</a:t>
            </a:r>
            <a:r>
              <a:rPr lang="en-US" sz="1400" kern="1200" dirty="0">
                <a:solidFill>
                  <a:prstClr val="black"/>
                </a:solidFill>
                <a:latin typeface="Lustria"/>
                <a:ea typeface="+mn-ea"/>
                <a:cs typeface="+mn-cs"/>
              </a:rPr>
              <a:t>1 in the morning for 7 days, then 1 in the morning and 1 in the afternoon</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for</a:t>
            </a:r>
            <a:r>
              <a:rPr lang="hu-HU" sz="1400" kern="1200" dirty="0">
                <a:solidFill>
                  <a:prstClr val="black"/>
                </a:solidFill>
                <a:latin typeface="Lustria"/>
                <a:ea typeface="+mn-ea"/>
                <a:cs typeface="+mn-cs"/>
              </a:rPr>
              <a:t> 7 </a:t>
            </a:r>
            <a:r>
              <a:rPr lang="hu-HU" sz="1400" kern="1200" dirty="0" err="1">
                <a:solidFill>
                  <a:prstClr val="black"/>
                </a:solidFill>
                <a:latin typeface="Lustria"/>
                <a:ea typeface="+mn-ea"/>
                <a:cs typeface="+mn-cs"/>
              </a:rPr>
              <a:t>days</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then</a:t>
            </a:r>
            <a:r>
              <a:rPr lang="hu-HU" sz="1400" kern="1200" dirty="0">
                <a:solidFill>
                  <a:prstClr val="black"/>
                </a:solidFill>
                <a:latin typeface="Lustria"/>
                <a:ea typeface="+mn-ea"/>
                <a:cs typeface="+mn-cs"/>
              </a:rPr>
              <a:t> 2 in </a:t>
            </a:r>
            <a:r>
              <a:rPr lang="hu-HU" sz="1400" kern="1200" dirty="0" err="1">
                <a:solidFill>
                  <a:prstClr val="black"/>
                </a:solidFill>
                <a:latin typeface="Lustria"/>
                <a:ea typeface="+mn-ea"/>
                <a:cs typeface="+mn-cs"/>
              </a:rPr>
              <a:t>the</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morning</a:t>
            </a:r>
            <a:r>
              <a:rPr lang="hu-HU" sz="1400" kern="1200" dirty="0">
                <a:solidFill>
                  <a:prstClr val="black"/>
                </a:solidFill>
                <a:latin typeface="Lustria"/>
                <a:ea typeface="+mn-ea"/>
                <a:cs typeface="+mn-cs"/>
              </a:rPr>
              <a:t> and 1 in </a:t>
            </a:r>
            <a:r>
              <a:rPr lang="hu-HU" sz="1400" kern="1200" dirty="0" err="1">
                <a:solidFill>
                  <a:prstClr val="black"/>
                </a:solidFill>
                <a:latin typeface="Lustria"/>
                <a:ea typeface="+mn-ea"/>
                <a:cs typeface="+mn-cs"/>
              </a:rPr>
              <a:t>the</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afternoon</a:t>
            </a:r>
            <a:endParaRPr lang="en-US" sz="1400" kern="1200" dirty="0">
              <a:solidFill>
                <a:prstClr val="black"/>
              </a:solidFill>
              <a:latin typeface="Lustria"/>
              <a:ea typeface="+mn-ea"/>
              <a:cs typeface="Calibri Light" panose="020F0302020204030204" pitchFamily="34" charset="0"/>
            </a:endParaRPr>
          </a:p>
          <a:p>
            <a:pPr marL="0" lvl="0" indent="0" fontAlgn="base">
              <a:spcBef>
                <a:spcPts val="0"/>
              </a:spcBef>
              <a:buClrTx/>
              <a:buSzTx/>
              <a:buNone/>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III</a:t>
            </a:r>
            <a:r>
              <a:rPr lang="en-US" sz="1400" kern="1200" dirty="0">
                <a:solidFill>
                  <a:srgbClr val="000000"/>
                </a:solidFill>
                <a:latin typeface="Lustria"/>
                <a:ea typeface="+mn-ea"/>
                <a:cs typeface="+mn-cs"/>
              </a:rPr>
              <a:t>: 1/2 sachet in the morning</a:t>
            </a:r>
          </a:p>
          <a:p>
            <a:pPr marL="0" lvl="0" indent="0" fontAlgn="base">
              <a:spcBef>
                <a:spcPts val="0"/>
              </a:spcBef>
              <a:buClrTx/>
              <a:buSzTx/>
              <a:buNone/>
            </a:pPr>
            <a:r>
              <a:rPr lang="en-US" sz="1400" kern="1200" dirty="0">
                <a:solidFill>
                  <a:srgbClr val="000000"/>
                </a:solidFill>
                <a:latin typeface="Lustria"/>
                <a:ea typeface="+mn-ea"/>
                <a:cs typeface="+mn-cs"/>
              </a:rPr>
              <a:t>for 7 days then 1 sachet in the morning</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then</a:t>
            </a:r>
            <a:r>
              <a:rPr lang="hu-HU" sz="1400" kern="1200" dirty="0">
                <a:solidFill>
                  <a:srgbClr val="000000"/>
                </a:solidFill>
                <a:latin typeface="Lustria"/>
                <a:ea typeface="+mn-ea"/>
                <a:cs typeface="+mn-cs"/>
              </a:rPr>
              <a:t> 1 </a:t>
            </a:r>
            <a:r>
              <a:rPr lang="hu-HU" sz="1400" kern="1200" dirty="0" err="1">
                <a:solidFill>
                  <a:srgbClr val="000000"/>
                </a:solidFill>
                <a:latin typeface="Lustria"/>
                <a:ea typeface="+mn-ea"/>
                <a:cs typeface="+mn-cs"/>
              </a:rPr>
              <a:t>sachet</a:t>
            </a:r>
            <a:r>
              <a:rPr lang="hu-HU" sz="1400" kern="1200" dirty="0">
                <a:solidFill>
                  <a:srgbClr val="000000"/>
                </a:solidFill>
                <a:latin typeface="Lustria"/>
                <a:ea typeface="+mn-ea"/>
                <a:cs typeface="+mn-cs"/>
              </a:rPr>
              <a:t> in </a:t>
            </a:r>
            <a:r>
              <a:rPr lang="hu-HU" sz="1400" kern="1200" dirty="0" err="1">
                <a:solidFill>
                  <a:srgbClr val="000000"/>
                </a:solidFill>
                <a:latin typeface="Lustria"/>
                <a:ea typeface="+mn-ea"/>
                <a:cs typeface="+mn-cs"/>
              </a:rPr>
              <a:t>the</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morning</a:t>
            </a:r>
            <a:r>
              <a:rPr lang="hu-HU" sz="1400" kern="1200" dirty="0">
                <a:solidFill>
                  <a:srgbClr val="000000"/>
                </a:solidFill>
                <a:latin typeface="Lustria"/>
                <a:ea typeface="+mn-ea"/>
                <a:cs typeface="+mn-cs"/>
              </a:rPr>
              <a:t> and 1 </a:t>
            </a:r>
            <a:r>
              <a:rPr lang="hu-HU" sz="1400" kern="1200" dirty="0" err="1">
                <a:solidFill>
                  <a:srgbClr val="000000"/>
                </a:solidFill>
                <a:latin typeface="Lustria"/>
                <a:ea typeface="+mn-ea"/>
                <a:cs typeface="+mn-cs"/>
              </a:rPr>
              <a:t>sachet</a:t>
            </a:r>
            <a:r>
              <a:rPr lang="hu-HU" sz="1400" kern="1200" dirty="0">
                <a:solidFill>
                  <a:srgbClr val="000000"/>
                </a:solidFill>
                <a:latin typeface="Lustria"/>
                <a:ea typeface="+mn-ea"/>
                <a:cs typeface="+mn-cs"/>
              </a:rPr>
              <a:t> in </a:t>
            </a:r>
            <a:r>
              <a:rPr lang="hu-HU" sz="1400" kern="1200" dirty="0" err="1">
                <a:solidFill>
                  <a:srgbClr val="000000"/>
                </a:solidFill>
                <a:latin typeface="Lustria"/>
                <a:ea typeface="+mn-ea"/>
                <a:cs typeface="+mn-cs"/>
              </a:rPr>
              <a:t>the</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evening</a:t>
            </a:r>
            <a:r>
              <a:rPr lang="en-US" sz="1400" kern="1200" dirty="0">
                <a:solidFill>
                  <a:srgbClr val="000000"/>
                </a:solidFill>
                <a:latin typeface="Lustria"/>
                <a:ea typeface="+mn-ea"/>
                <a:cs typeface="+mn-cs"/>
              </a:rPr>
              <a:t> </a:t>
            </a:r>
          </a:p>
          <a:p>
            <a:pPr marL="228600" lvl="0" indent="-228600" fontAlgn="base">
              <a:spcBef>
                <a:spcPts val="0"/>
              </a:spcBef>
              <a:buClrTx/>
              <a:buSzTx/>
              <a:buFont typeface="Arial" panose="020B0604020202020204" pitchFamily="34" charset="0"/>
              <a:buChar char="•"/>
            </a:pPr>
            <a:endParaRPr lang="en-US" sz="1400" b="1"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IV</a:t>
            </a:r>
            <a:r>
              <a:rPr lang="en-US" sz="1400" kern="1200" dirty="0">
                <a:solidFill>
                  <a:srgbClr val="000000"/>
                </a:solidFill>
                <a:latin typeface="Lustria"/>
                <a:ea typeface="+mn-ea"/>
                <a:cs typeface="+mn-cs"/>
              </a:rPr>
              <a:t>:</a:t>
            </a:r>
            <a:r>
              <a:rPr lang="hu-HU" sz="1400" kern="1200" dirty="0">
                <a:solidFill>
                  <a:srgbClr val="000000"/>
                </a:solidFill>
                <a:latin typeface="Lustria"/>
                <a:ea typeface="+mn-ea"/>
                <a:cs typeface="+mn-cs"/>
              </a:rPr>
              <a:t> 1 </a:t>
            </a:r>
            <a:r>
              <a:rPr lang="hu-HU" sz="1400" kern="1200" dirty="0" err="1">
                <a:solidFill>
                  <a:srgbClr val="000000"/>
                </a:solidFill>
                <a:latin typeface="Lustria"/>
                <a:ea typeface="+mn-ea"/>
                <a:cs typeface="+mn-cs"/>
              </a:rPr>
              <a:t>teaspoon</a:t>
            </a:r>
            <a:r>
              <a:rPr lang="hu-HU" sz="1400" kern="1200" dirty="0">
                <a:solidFill>
                  <a:srgbClr val="000000"/>
                </a:solidFill>
                <a:latin typeface="Lustria"/>
                <a:ea typeface="+mn-ea"/>
                <a:cs typeface="+mn-cs"/>
              </a:rPr>
              <a:t> in </a:t>
            </a:r>
            <a:r>
              <a:rPr lang="hu-HU" sz="1400" kern="1200" dirty="0" err="1">
                <a:solidFill>
                  <a:srgbClr val="000000"/>
                </a:solidFill>
                <a:latin typeface="Lustria"/>
                <a:ea typeface="+mn-ea"/>
                <a:cs typeface="+mn-cs"/>
              </a:rPr>
              <a:t>the</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morning</a:t>
            </a: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V</a:t>
            </a:r>
            <a:r>
              <a:rPr lang="en-US" sz="1400" kern="1200" dirty="0">
                <a:solidFill>
                  <a:srgbClr val="000000"/>
                </a:solidFill>
                <a:latin typeface="Lustria"/>
                <a:ea typeface="+mn-ea"/>
                <a:cs typeface="+mn-cs"/>
              </a:rPr>
              <a:t>: 1 teaspoon in the</a:t>
            </a:r>
          </a:p>
          <a:p>
            <a:pPr marL="0" lvl="0" indent="0" fontAlgn="base">
              <a:spcBef>
                <a:spcPts val="0"/>
              </a:spcBef>
              <a:buClrTx/>
              <a:buSzTx/>
              <a:buNone/>
            </a:pPr>
            <a:r>
              <a:rPr lang="en-US" sz="1400" kern="1200" dirty="0">
                <a:solidFill>
                  <a:srgbClr val="000000"/>
                </a:solidFill>
                <a:latin typeface="Lustria"/>
                <a:ea typeface="+mn-ea"/>
                <a:cs typeface="+mn-cs"/>
              </a:rPr>
              <a:t>in the evening</a:t>
            </a: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VI</a:t>
            </a:r>
            <a:r>
              <a:rPr lang="en-US" sz="1400" kern="1200" dirty="0">
                <a:solidFill>
                  <a:srgbClr val="000000"/>
                </a:solidFill>
                <a:latin typeface="Lustria"/>
                <a:ea typeface="+mn-ea"/>
                <a:cs typeface="+mn-cs"/>
              </a:rPr>
              <a:t>: 1 in the</a:t>
            </a:r>
          </a:p>
          <a:p>
            <a:pPr marL="0" lvl="0" indent="0" fontAlgn="base">
              <a:spcBef>
                <a:spcPts val="0"/>
              </a:spcBef>
              <a:buClrTx/>
              <a:buSzTx/>
              <a:buNone/>
            </a:pPr>
            <a:r>
              <a:rPr lang="en-US" sz="1400" kern="1200" dirty="0">
                <a:solidFill>
                  <a:srgbClr val="000000"/>
                </a:solidFill>
                <a:latin typeface="Lustria"/>
                <a:ea typeface="+mn-ea"/>
                <a:cs typeface="+mn-cs"/>
              </a:rPr>
              <a:t>morning for 7 days then 1 in the morning and 1 in the evening</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for</a:t>
            </a:r>
            <a:r>
              <a:rPr lang="hu-HU" sz="1400" kern="1200" dirty="0">
                <a:solidFill>
                  <a:srgbClr val="000000"/>
                </a:solidFill>
                <a:latin typeface="Lustria"/>
                <a:ea typeface="+mn-ea"/>
                <a:cs typeface="+mn-cs"/>
              </a:rPr>
              <a:t> 7 </a:t>
            </a:r>
            <a:r>
              <a:rPr lang="hu-HU" sz="1400" kern="1200" dirty="0" err="1">
                <a:solidFill>
                  <a:srgbClr val="000000"/>
                </a:solidFill>
                <a:latin typeface="Lustria"/>
                <a:ea typeface="+mn-ea"/>
                <a:cs typeface="+mn-cs"/>
              </a:rPr>
              <a:t>days</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then</a:t>
            </a:r>
            <a:r>
              <a:rPr lang="hu-HU" sz="1400" kern="1200" dirty="0">
                <a:solidFill>
                  <a:srgbClr val="000000"/>
                </a:solidFill>
                <a:latin typeface="Lustria"/>
                <a:ea typeface="+mn-ea"/>
                <a:cs typeface="+mn-cs"/>
              </a:rPr>
              <a:t> 2 in </a:t>
            </a:r>
            <a:r>
              <a:rPr lang="hu-HU" sz="1400" kern="1200" dirty="0" err="1">
                <a:solidFill>
                  <a:srgbClr val="000000"/>
                </a:solidFill>
                <a:latin typeface="Lustria"/>
                <a:ea typeface="+mn-ea"/>
                <a:cs typeface="+mn-cs"/>
              </a:rPr>
              <a:t>the</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morning</a:t>
            </a:r>
            <a:r>
              <a:rPr lang="hu-HU" sz="1400" kern="1200" dirty="0">
                <a:solidFill>
                  <a:srgbClr val="000000"/>
                </a:solidFill>
                <a:latin typeface="Lustria"/>
                <a:ea typeface="+mn-ea"/>
                <a:cs typeface="+mn-cs"/>
              </a:rPr>
              <a:t> and 2 in </a:t>
            </a:r>
            <a:r>
              <a:rPr lang="hu-HU" sz="1400" kern="1200" dirty="0" err="1">
                <a:solidFill>
                  <a:srgbClr val="000000"/>
                </a:solidFill>
                <a:latin typeface="Lustria"/>
                <a:ea typeface="+mn-ea"/>
                <a:cs typeface="+mn-cs"/>
              </a:rPr>
              <a:t>the</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evening</a:t>
            </a:r>
            <a:endParaRPr lang="en-US" sz="1400" kern="1200" dirty="0">
              <a:solidFill>
                <a:srgbClr val="000000"/>
              </a:solidFill>
              <a:latin typeface="Lustria"/>
              <a:ea typeface="+mn-ea"/>
              <a:cs typeface="+mn-cs"/>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857926" y="786994"/>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PROPRIETARY BLENDS LEGEND </a:t>
            </a:r>
            <a:endParaRPr/>
          </a:p>
        </p:txBody>
      </p:sp>
      <p:pic>
        <p:nvPicPr>
          <p:cNvPr id="289" name="Google Shape;289;p16" descr="Text, letter&#10;&#10;Description automatically generated"/>
          <p:cNvPicPr preferRelativeResize="0"/>
          <p:nvPr/>
        </p:nvPicPr>
        <p:blipFill rotWithShape="1">
          <a:blip r:embed="rId3">
            <a:alphaModFix/>
          </a:blip>
          <a:srcRect/>
          <a:stretch/>
        </p:blipFill>
        <p:spPr>
          <a:xfrm>
            <a:off x="6859896" y="1385536"/>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342900" indent="-342900" fontAlgn="base">
              <a:spcBef>
                <a:spcPts val="0"/>
              </a:spcBef>
              <a:buFont typeface="Arial" panose="020B0604020202020204" pitchFamily="34" charset="0"/>
              <a:buChar char="•"/>
            </a:pPr>
            <a:r>
              <a:rPr lang="en-US" sz="2000" dirty="0">
                <a:solidFill>
                  <a:srgbClr val="000000"/>
                </a:solidFill>
                <a:latin typeface="Lustria"/>
              </a:rPr>
              <a:t>A special diet based on my personal experience</a:t>
            </a:r>
            <a:endParaRPr lang="hu-HU" sz="2000" dirty="0">
              <a:solidFill>
                <a:srgbClr val="000000"/>
              </a:solidFill>
              <a:latin typeface="Lustria"/>
            </a:endParaRPr>
          </a:p>
          <a:p>
            <a:pPr marL="0" indent="0" fontAlgn="base">
              <a:spcBef>
                <a:spcPts val="0"/>
              </a:spcBef>
            </a:pPr>
            <a:endParaRPr lang="hu-HU" sz="2000" dirty="0">
              <a:solidFill>
                <a:srgbClr val="000000"/>
              </a:solidFill>
              <a:latin typeface="Lustria"/>
            </a:endParaRPr>
          </a:p>
          <a:p>
            <a:pPr marL="342900" indent="-342900" fontAlgn="base">
              <a:spcBef>
                <a:spcPts val="0"/>
              </a:spcBef>
              <a:buFont typeface="Arial" panose="020B0604020202020204" pitchFamily="34" charset="0"/>
              <a:buChar char="•"/>
            </a:pPr>
            <a:r>
              <a:rPr lang="en-US" sz="2000" dirty="0">
                <a:solidFill>
                  <a:srgbClr val="000000"/>
                </a:solidFill>
                <a:latin typeface="Lustria"/>
              </a:rPr>
              <a:t>Exercises to achieve a positive mental and emotional state</a:t>
            </a:r>
            <a:r>
              <a:rPr lang="hu-HU" sz="2000" dirty="0">
                <a:solidFill>
                  <a:srgbClr val="000000"/>
                </a:solidFill>
                <a:latin typeface="Lustria"/>
              </a:rPr>
              <a:t> (</a:t>
            </a:r>
            <a:r>
              <a:rPr lang="hu-HU" sz="2000" dirty="0" err="1">
                <a:solidFill>
                  <a:srgbClr val="000000"/>
                </a:solidFill>
                <a:latin typeface="Lustria"/>
              </a:rPr>
              <a:t>e.g</a:t>
            </a:r>
            <a:r>
              <a:rPr lang="hu-HU" sz="2000" dirty="0">
                <a:solidFill>
                  <a:srgbClr val="000000"/>
                </a:solidFill>
                <a:latin typeface="Lustria"/>
              </a:rPr>
              <a:t>: </a:t>
            </a:r>
            <a:r>
              <a:rPr lang="en-US" sz="2000" dirty="0">
                <a:solidFill>
                  <a:srgbClr val="000000"/>
                </a:solidFill>
                <a:latin typeface="Lustria"/>
              </a:rPr>
              <a:t> </a:t>
            </a:r>
            <a:r>
              <a:rPr lang="hu-HU" sz="2000" dirty="0">
                <a:solidFill>
                  <a:srgbClr val="000000"/>
                </a:solidFill>
                <a:latin typeface="Lustria"/>
              </a:rPr>
              <a:t>m</a:t>
            </a:r>
            <a:r>
              <a:rPr lang="en-US" sz="2000" dirty="0" err="1">
                <a:solidFill>
                  <a:srgbClr val="000000"/>
                </a:solidFill>
                <a:latin typeface="Lustria"/>
              </a:rPr>
              <a:t>editation</a:t>
            </a:r>
            <a:r>
              <a:rPr lang="en-US" sz="2000" dirty="0">
                <a:solidFill>
                  <a:srgbClr val="000000"/>
                </a:solidFill>
                <a:latin typeface="Lustria"/>
              </a:rPr>
              <a:t>, breathing exercises</a:t>
            </a:r>
            <a:r>
              <a:rPr lang="hu-HU" sz="2000" dirty="0">
                <a:solidFill>
                  <a:srgbClr val="000000"/>
                </a:solidFill>
                <a:latin typeface="Lustria"/>
              </a:rPr>
              <a:t>…)</a:t>
            </a:r>
            <a:endParaRPr lang="en-US" sz="2000" dirty="0">
              <a:solidFill>
                <a:srgbClr val="000000"/>
              </a:solidFill>
              <a:latin typeface="Lustria"/>
            </a:endParaRPr>
          </a:p>
          <a:p>
            <a:pPr fontAlgn="base">
              <a:spcBef>
                <a:spcPts val="0"/>
              </a:spcBef>
            </a:pPr>
            <a:endParaRPr lang="en-US" sz="2000" dirty="0">
              <a:solidFill>
                <a:srgbClr val="000000"/>
              </a:solidFill>
              <a:latin typeface="Arial" panose="020B0604020202020204" pitchFamily="34" charset="0"/>
            </a:endParaRPr>
          </a:p>
          <a:p>
            <a:pPr marL="0" lvl="0" indent="0" algn="l" rtl="0">
              <a:lnSpc>
                <a:spcPct val="90000"/>
              </a:lnSpc>
              <a:spcBef>
                <a:spcPts val="0"/>
              </a:spcBef>
              <a:spcAft>
                <a:spcPts val="0"/>
              </a:spcAft>
              <a:buClr>
                <a:srgbClr val="888888"/>
              </a:buClr>
              <a:buSzPts val="2400"/>
              <a:buNone/>
            </a:pPr>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a:t>
            </a:r>
            <a:br>
              <a:rPr lang="hu-HU" sz="3600" dirty="0">
                <a:latin typeface="Arial"/>
                <a:ea typeface="Arial"/>
                <a:cs typeface="Arial"/>
                <a:sym typeface="Arial"/>
              </a:rPr>
            </a:br>
            <a:br>
              <a:rPr lang="hu-HU" sz="3600" dirty="0">
                <a:latin typeface="Arial"/>
                <a:ea typeface="Arial"/>
                <a:cs typeface="Arial"/>
                <a:sym typeface="Arial"/>
              </a:rPr>
            </a:br>
            <a:r>
              <a:rPr lang="en-US" sz="3600" dirty="0">
                <a:latin typeface="Arial"/>
                <a:ea typeface="Arial"/>
                <a:cs typeface="Arial"/>
                <a:sym typeface="Arial"/>
              </a:rPr>
              <a:t>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endParaRPr sz="1600" b="0" i="0" u="none" strike="noStrike" dirty="0">
              <a:latin typeface="Sorts Mill Goudy"/>
              <a:ea typeface="Sorts Mill Goudy"/>
              <a:cs typeface="Sorts Mill Goudy"/>
              <a:sym typeface="Sorts Mill Goudy"/>
            </a:endParaRPr>
          </a:p>
          <a:p>
            <a:pPr marL="0" indent="0">
              <a:buSzPts val="1600"/>
              <a:buNone/>
            </a:pPr>
            <a:r>
              <a:rPr lang="en-US" sz="1600" dirty="0"/>
              <a:t>In the first month of treatment, the intensity of symptoms decreased already during the </a:t>
            </a:r>
            <a:r>
              <a:rPr lang="hu-HU" sz="1600" dirty="0" err="1"/>
              <a:t>attack</a:t>
            </a:r>
            <a:r>
              <a:rPr lang="en-US" sz="1600" dirty="0"/>
              <a:t>.</a:t>
            </a:r>
            <a:endParaRPr lang="hu-HU" sz="1600" dirty="0"/>
          </a:p>
          <a:p>
            <a:pPr marL="0" indent="0">
              <a:buSzPts val="1600"/>
              <a:buNone/>
            </a:pPr>
            <a:endParaRPr lang="hu-HU" sz="2000" dirty="0"/>
          </a:p>
          <a:p>
            <a:pPr marL="0" indent="0">
              <a:buSzPts val="1600"/>
              <a:buNone/>
            </a:pPr>
            <a:r>
              <a:rPr lang="hu-HU" sz="2000" b="1" dirty="0">
                <a:solidFill>
                  <a:srgbClr val="FF0000"/>
                </a:solidFill>
              </a:rPr>
              <a:t>A</a:t>
            </a:r>
            <a:r>
              <a:rPr lang="en-US" sz="2000" b="1" dirty="0" err="1">
                <a:solidFill>
                  <a:srgbClr val="FF0000"/>
                </a:solidFill>
              </a:rPr>
              <a:t>nd</a:t>
            </a:r>
            <a:r>
              <a:rPr lang="en-US" sz="2000" b="1" dirty="0">
                <a:solidFill>
                  <a:srgbClr val="FF0000"/>
                </a:solidFill>
              </a:rPr>
              <a:t> </a:t>
            </a:r>
            <a:r>
              <a:rPr lang="hu-HU" sz="2000" b="1" dirty="0" err="1">
                <a:solidFill>
                  <a:srgbClr val="FF0000"/>
                </a:solidFill>
              </a:rPr>
              <a:t>great</a:t>
            </a:r>
            <a:r>
              <a:rPr lang="hu-HU" sz="2000" b="1" dirty="0">
                <a:solidFill>
                  <a:srgbClr val="FF0000"/>
                </a:solidFill>
              </a:rPr>
              <a:t> </a:t>
            </a:r>
            <a:r>
              <a:rPr lang="hu-HU" sz="2000" b="1" dirty="0" err="1">
                <a:solidFill>
                  <a:srgbClr val="FF0000"/>
                </a:solidFill>
              </a:rPr>
              <a:t>news</a:t>
            </a:r>
            <a:r>
              <a:rPr lang="en-US" sz="2000" b="1" dirty="0">
                <a:solidFill>
                  <a:srgbClr val="FF0000"/>
                </a:solidFill>
              </a:rPr>
              <a:t> is that the patient didn’t have relapse</a:t>
            </a:r>
            <a:r>
              <a:rPr lang="hu-HU" sz="2000" b="1" dirty="0">
                <a:solidFill>
                  <a:srgbClr val="FF0000"/>
                </a:solidFill>
              </a:rPr>
              <a:t> in </a:t>
            </a:r>
            <a:r>
              <a:rPr lang="hu-HU" sz="2000" b="1" dirty="0" err="1">
                <a:solidFill>
                  <a:srgbClr val="FF0000"/>
                </a:solidFill>
              </a:rPr>
              <a:t>the</a:t>
            </a:r>
            <a:r>
              <a:rPr lang="hu-HU" sz="2000" b="1" dirty="0">
                <a:solidFill>
                  <a:srgbClr val="FF0000"/>
                </a:solidFill>
              </a:rPr>
              <a:t> last 4 </a:t>
            </a:r>
            <a:r>
              <a:rPr lang="hu-HU" sz="2000" b="1" dirty="0" err="1">
                <a:solidFill>
                  <a:srgbClr val="FF0000"/>
                </a:solidFill>
              </a:rPr>
              <a:t>months</a:t>
            </a:r>
            <a:r>
              <a:rPr lang="hu-HU" sz="2000" b="1" dirty="0">
                <a:solidFill>
                  <a:srgbClr val="FF0000"/>
                </a:solidFill>
              </a:rPr>
              <a:t>!!!</a:t>
            </a:r>
          </a:p>
          <a:p>
            <a:pPr marL="0" indent="0">
              <a:buSzPts val="1600"/>
              <a:buNone/>
            </a:pPr>
            <a:endParaRPr lang="hu-HU" sz="2000" b="1" dirty="0">
              <a:solidFill>
                <a:srgbClr val="FF0000"/>
              </a:solidFill>
            </a:endParaRPr>
          </a:p>
          <a:p>
            <a:pPr marL="0" indent="0">
              <a:buSzPts val="1600"/>
              <a:buNone/>
            </a:pPr>
            <a:r>
              <a:rPr lang="en-US" sz="2000" b="1" dirty="0"/>
              <a:t>Based on the control tests, the progression of the disease stopped.</a:t>
            </a:r>
            <a:endParaRPr lang="hu-HU" sz="2000" b="1" dirty="0"/>
          </a:p>
          <a:p>
            <a:pPr marL="0" indent="0">
              <a:buSzPts val="1600"/>
              <a:buNone/>
            </a:pPr>
            <a:endParaRPr lang="hu-HU" sz="2000" b="1" dirty="0"/>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412017"/>
            <a:ext cx="10515600" cy="1325563"/>
          </a:xfrm>
          <a:prstGeom prst="rect">
            <a:avLst/>
          </a:prstGeom>
          <a:noFill/>
          <a:ln>
            <a:noFill/>
          </a:ln>
        </p:spPr>
        <p:txBody>
          <a:bodyPr spcFirstLastPara="1" wrap="square" lIns="91425" tIns="45700" rIns="91425" bIns="45700" anchor="ctr" anchorCtr="0">
            <a:normAutofit/>
          </a:bodyPr>
          <a:lstStyle/>
          <a:p>
            <a:pPr>
              <a:buClr>
                <a:srgbClr val="000000"/>
              </a:buClr>
              <a:buSzPts val="3600"/>
            </a:pPr>
            <a:r>
              <a:rPr lang="en-US" sz="3600" b="0" i="0" u="none" strike="noStrike" dirty="0">
                <a:solidFill>
                  <a:srgbClr val="000000"/>
                </a:solidFill>
                <a:latin typeface="Times New Roman"/>
                <a:ea typeface="Times New Roman"/>
                <a:cs typeface="Times New Roman"/>
                <a:sym typeface="Times New Roman"/>
              </a:rPr>
              <a:t>Vitamin D for the treatment of multiple sclerosis: a meta-analysis</a:t>
            </a:r>
            <a:br>
              <a:rPr lang="en-US" sz="3600" b="0" i="0" u="none" strike="noStrike" dirty="0">
                <a:solidFill>
                  <a:srgbClr val="000000"/>
                </a:solidFill>
                <a:latin typeface="Times New Roman"/>
                <a:ea typeface="Times New Roman"/>
                <a:cs typeface="Times New Roman"/>
                <a:sym typeface="Times New Roman"/>
              </a:rPr>
            </a:br>
            <a:r>
              <a:rPr lang="en-US" sz="1200" dirty="0">
                <a:solidFill>
                  <a:schemeClr val="accent1">
                    <a:lumMod val="75000"/>
                  </a:schemeClr>
                </a:solidFill>
                <a:latin typeface="Times New Roman"/>
                <a:ea typeface="Times New Roman"/>
                <a:cs typeface="Times New Roman"/>
                <a:sym typeface="Times New Roman"/>
              </a:rPr>
              <a:t>L</a:t>
            </a:r>
            <a:r>
              <a:rPr lang="en-US" sz="1200" b="0" i="0" u="none" strike="noStrike" dirty="0">
                <a:solidFill>
                  <a:schemeClr val="accent1">
                    <a:lumMod val="75000"/>
                  </a:schemeClr>
                </a:solidFill>
                <a:latin typeface="Times New Roman"/>
                <a:ea typeface="Times New Roman"/>
                <a:cs typeface="Times New Roman"/>
                <a:sym typeface="Times New Roman"/>
              </a:rPr>
              <a:t>aurie McLaughlin, Laura Clarke, Elham </a:t>
            </a:r>
            <a:r>
              <a:rPr lang="en-US" sz="1200" b="0" i="0" u="none" strike="noStrike" dirty="0" err="1">
                <a:solidFill>
                  <a:schemeClr val="accent1">
                    <a:lumMod val="75000"/>
                  </a:schemeClr>
                </a:solidFill>
                <a:latin typeface="Times New Roman"/>
                <a:ea typeface="Times New Roman"/>
                <a:cs typeface="Times New Roman"/>
                <a:sym typeface="Times New Roman"/>
              </a:rPr>
              <a:t>Khalilidehkordi</a:t>
            </a:r>
            <a:r>
              <a:rPr lang="en-US" sz="1200" dirty="0">
                <a:solidFill>
                  <a:schemeClr val="accent1">
                    <a:lumMod val="75000"/>
                  </a:schemeClr>
                </a:solidFill>
                <a:latin typeface="Times New Roman"/>
                <a:ea typeface="Times New Roman"/>
                <a:cs typeface="Times New Roman"/>
                <a:sym typeface="Times New Roman"/>
              </a:rPr>
              <a:t>, Helmut </a:t>
            </a:r>
            <a:r>
              <a:rPr lang="en-US" sz="1200" dirty="0" err="1">
                <a:solidFill>
                  <a:schemeClr val="accent1">
                    <a:lumMod val="75000"/>
                  </a:schemeClr>
                </a:solidFill>
                <a:latin typeface="Times New Roman"/>
                <a:ea typeface="Times New Roman"/>
                <a:cs typeface="Times New Roman"/>
                <a:sym typeface="Times New Roman"/>
              </a:rPr>
              <a:t>Butzkueven</a:t>
            </a:r>
            <a:r>
              <a:rPr lang="en-US" sz="1200" dirty="0">
                <a:solidFill>
                  <a:schemeClr val="accent1">
                    <a:lumMod val="75000"/>
                  </a:schemeClr>
                </a:solidFill>
                <a:latin typeface="Times New Roman"/>
                <a:ea typeface="Times New Roman"/>
                <a:cs typeface="Times New Roman"/>
                <a:sym typeface="Times New Roman"/>
              </a:rPr>
              <a:t>, Bruce Taylor, Simon A Broadley </a:t>
            </a:r>
            <a:endParaRPr sz="7200" dirty="0">
              <a:solidFill>
                <a:schemeClr val="accent1">
                  <a:lumMod val="75000"/>
                </a:schemeClr>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1849071"/>
            <a:ext cx="10515600" cy="4351338"/>
          </a:xfrm>
          <a:prstGeom prst="rect">
            <a:avLst/>
          </a:prstGeom>
          <a:noFill/>
          <a:ln>
            <a:noFill/>
          </a:ln>
        </p:spPr>
        <p:txBody>
          <a:bodyPr spcFirstLastPara="1" wrap="square" lIns="91425" tIns="45700" rIns="91425" bIns="45700" anchor="t" anchorCtr="0">
            <a:normAutofit fontScale="77500" lnSpcReduction="20000"/>
          </a:bodyPr>
          <a:lstStyle/>
          <a:p>
            <a:pPr marL="228600" indent="-228600">
              <a:spcBef>
                <a:spcPts val="0"/>
              </a:spcBef>
              <a:buClr>
                <a:srgbClr val="212121"/>
              </a:buClr>
              <a:buSzPct val="100000"/>
            </a:pPr>
            <a:r>
              <a:rPr lang="en-US" sz="2600" dirty="0">
                <a:solidFill>
                  <a:srgbClr val="212121"/>
                </a:solidFill>
                <a:latin typeface="Times New Roman" panose="02020603050405020304" pitchFamily="18" charset="0"/>
                <a:cs typeface="Times New Roman" panose="02020603050405020304" pitchFamily="18" charset="0"/>
              </a:rPr>
              <a:t>This study aimed</a:t>
            </a:r>
            <a:r>
              <a:rPr lang="en-US" sz="2600" b="0" i="0" u="none" strike="noStrike" dirty="0">
                <a:solidFill>
                  <a:srgbClr val="212121"/>
                </a:solidFill>
                <a:effectLst/>
                <a:latin typeface="Times New Roman" panose="02020603050405020304" pitchFamily="18" charset="0"/>
                <a:cs typeface="Times New Roman" panose="02020603050405020304" pitchFamily="18" charset="0"/>
              </a:rPr>
              <a:t> to identify an association between latitude, relative vitamin D deficiency and risk of multiple sclerosis (MS), and an association between vitamin D and disease progression. We have performed a meta-analysis to investigate the role of therapeutic vitamin D in MS.</a:t>
            </a:r>
            <a:endParaRPr lang="en-US" sz="2600" u="sng" dirty="0">
              <a:solidFill>
                <a:srgbClr val="212121"/>
              </a:solidFill>
              <a:latin typeface="Times New Roman"/>
              <a:cs typeface="Times New Roman"/>
              <a:sym typeface="Times New Roman"/>
            </a:endParaRPr>
          </a:p>
          <a:p>
            <a:pPr marL="0" indent="0">
              <a:spcBef>
                <a:spcPts val="0"/>
              </a:spcBef>
              <a:buClr>
                <a:srgbClr val="212121"/>
              </a:buClr>
              <a:buSzPct val="100000"/>
              <a:buNone/>
            </a:pPr>
            <a:endParaRPr lang="en-US" sz="2600" b="0" i="0" u="none" strike="noStrike" dirty="0">
              <a:solidFill>
                <a:srgbClr val="212121"/>
              </a:solidFill>
              <a:effectLst/>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2600" dirty="0">
                <a:solidFill>
                  <a:srgbClr val="212121"/>
                </a:solidFill>
                <a:latin typeface="Times New Roman" panose="02020603050405020304" pitchFamily="18" charset="0"/>
                <a:cs typeface="Times New Roman" panose="02020603050405020304" pitchFamily="18" charset="0"/>
              </a:rPr>
              <a:t>Results: Twelve studies involving 950 patients were included in the final analysis. Studies were divided into four groups because of heterogeneity in study design. Studies were judged to be at low or unclear risk of bias, except in three studies, which was confirmed by funnel plots. No statistically significant difference was seen for any of the outcome measures. There were non-significant trends favoring vitamin D for all outcome measures, particularly when only placebo-controlled studies were included. Dose comparison studies showed a significant increase in annualized relapse rate (mean difference 0.15 [95%CI 0.01-0.30]) and non-significant trends of increased  Expanded Disability Status Scale and gadolinium-enhancing lesions for the higher-dose arms.</a:t>
            </a:r>
          </a:p>
          <a:p>
            <a:pPr marL="0" indent="0">
              <a:spcBef>
                <a:spcPts val="0"/>
              </a:spcBef>
              <a:buClr>
                <a:srgbClr val="212121"/>
              </a:buClr>
              <a:buSzPct val="100000"/>
              <a:buNone/>
            </a:pPr>
            <a:endParaRPr lang="en-US" sz="2600" dirty="0">
              <a:solidFill>
                <a:srgbClr val="212121"/>
              </a:solidFill>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2600" dirty="0">
                <a:solidFill>
                  <a:srgbClr val="212121"/>
                </a:solidFill>
                <a:latin typeface="Times New Roman" panose="02020603050405020304" pitchFamily="18" charset="0"/>
                <a:cs typeface="Times New Roman" panose="02020603050405020304" pitchFamily="18" charset="0"/>
              </a:rPr>
              <a:t>Conclusion: These findings suggest that vitamin D supplementation may be therapeutic in treating MS. However, there is uncertainty about the most appropriate dose, with high doses potentially being associated with worse outcomes. There remains the need for further well-performed randomized, dose-ranging, placebo-controlled trials of vitamin D in MS. </a:t>
            </a:r>
          </a:p>
          <a:p>
            <a:pPr marL="228600" indent="-228600">
              <a:spcBef>
                <a:spcPts val="0"/>
              </a:spcBef>
              <a:buClr>
                <a:srgbClr val="212121"/>
              </a:buClr>
              <a:buSzPct val="100000"/>
            </a:pPr>
            <a:endParaRPr lang="en-US" sz="26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r>
              <a:rPr lang="en-US" sz="1600" u="sng" dirty="0">
                <a:solidFill>
                  <a:srgbClr val="212121"/>
                </a:solidFill>
                <a:latin typeface="Times New Roman"/>
                <a:ea typeface="Times New Roman"/>
                <a:cs typeface="Times New Roman"/>
                <a:sym typeface="Times New Roman"/>
                <a:hlinkClick r:id="rId3"/>
              </a:rPr>
              <a:t>https://pubmed.ncbi.nlm.nih.gov/30284038/</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Multiple Sclerosis  </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1154723" y="316524"/>
            <a:ext cx="10515600" cy="1561734"/>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b="0" i="0" u="none" strike="noStrike" dirty="0">
                <a:solidFill>
                  <a:srgbClr val="000000"/>
                </a:solidFill>
                <a:latin typeface="Times New Roman"/>
                <a:ea typeface="Times New Roman"/>
                <a:cs typeface="Times New Roman"/>
                <a:sym typeface="Times New Roman"/>
              </a:rPr>
              <a:t>Resveratrol Promotes Remyelination in Cuprizone Model of Multiple Sclerosis: Biochemical and Histological Study</a:t>
            </a:r>
            <a:br>
              <a:rPr lang="en-US" sz="3600" b="0" i="0" u="none" strike="noStrike" dirty="0">
                <a:solidFill>
                  <a:srgbClr val="000000"/>
                </a:solidFill>
                <a:latin typeface="Times New Roman"/>
                <a:ea typeface="Times New Roman"/>
                <a:cs typeface="Times New Roman"/>
                <a:sym typeface="Times New Roman"/>
              </a:rPr>
            </a:br>
            <a:r>
              <a:rPr lang="en-US" sz="1300" dirty="0">
                <a:solidFill>
                  <a:srgbClr val="2E75B5"/>
                </a:solidFill>
                <a:latin typeface="Times New Roman"/>
                <a:ea typeface="Times New Roman"/>
                <a:cs typeface="Times New Roman"/>
                <a:sym typeface="Times New Roman"/>
              </a:rPr>
              <a:t>Heba R </a:t>
            </a:r>
            <a:r>
              <a:rPr lang="en-US" sz="1300" dirty="0" err="1">
                <a:solidFill>
                  <a:srgbClr val="2E75B5"/>
                </a:solidFill>
                <a:latin typeface="Times New Roman"/>
                <a:ea typeface="Times New Roman"/>
                <a:cs typeface="Times New Roman"/>
                <a:sym typeface="Times New Roman"/>
              </a:rPr>
              <a:t>Ghaiad</a:t>
            </a:r>
            <a:r>
              <a:rPr lang="en-US" sz="1300" dirty="0">
                <a:solidFill>
                  <a:srgbClr val="2E75B5"/>
                </a:solidFill>
                <a:latin typeface="Times New Roman"/>
                <a:ea typeface="Times New Roman"/>
                <a:cs typeface="Times New Roman"/>
                <a:sym typeface="Times New Roman"/>
              </a:rPr>
              <a:t>, Mohammed M </a:t>
            </a:r>
            <a:r>
              <a:rPr lang="en-US" sz="1300" dirty="0" err="1">
                <a:solidFill>
                  <a:srgbClr val="2E75B5"/>
                </a:solidFill>
                <a:latin typeface="Times New Roman"/>
                <a:ea typeface="Times New Roman"/>
                <a:cs typeface="Times New Roman"/>
                <a:sym typeface="Times New Roman"/>
              </a:rPr>
              <a:t>Nooh</a:t>
            </a:r>
            <a:r>
              <a:rPr lang="en-US" sz="1300" dirty="0">
                <a:solidFill>
                  <a:srgbClr val="2E75B5"/>
                </a:solidFill>
                <a:latin typeface="Times New Roman"/>
                <a:ea typeface="Times New Roman"/>
                <a:cs typeface="Times New Roman"/>
                <a:sym typeface="Times New Roman"/>
              </a:rPr>
              <a:t>, </a:t>
            </a:r>
            <a:r>
              <a:rPr lang="en-US" sz="1300" dirty="0" err="1">
                <a:solidFill>
                  <a:srgbClr val="2E75B5"/>
                </a:solidFill>
                <a:latin typeface="Times New Roman"/>
                <a:ea typeface="Times New Roman"/>
                <a:cs typeface="Times New Roman"/>
                <a:sym typeface="Times New Roman"/>
              </a:rPr>
              <a:t>Maha</a:t>
            </a:r>
            <a:r>
              <a:rPr lang="en-US" sz="1300" dirty="0">
                <a:solidFill>
                  <a:srgbClr val="2E75B5"/>
                </a:solidFill>
                <a:latin typeface="Times New Roman"/>
                <a:ea typeface="Times New Roman"/>
                <a:cs typeface="Times New Roman"/>
                <a:sym typeface="Times New Roman"/>
              </a:rPr>
              <a:t> M El-</a:t>
            </a:r>
            <a:r>
              <a:rPr lang="en-US" sz="1300" dirty="0" err="1">
                <a:solidFill>
                  <a:srgbClr val="2E75B5"/>
                </a:solidFill>
                <a:latin typeface="Times New Roman"/>
                <a:ea typeface="Times New Roman"/>
                <a:cs typeface="Times New Roman"/>
                <a:sym typeface="Times New Roman"/>
              </a:rPr>
              <a:t>Sawalhi</a:t>
            </a:r>
            <a:r>
              <a:rPr lang="en-US" sz="1300" dirty="0">
                <a:solidFill>
                  <a:srgbClr val="2E75B5"/>
                </a:solidFill>
                <a:latin typeface="Times New Roman"/>
                <a:ea typeface="Times New Roman"/>
                <a:cs typeface="Times New Roman"/>
                <a:sym typeface="Times New Roman"/>
              </a:rPr>
              <a:t>, </a:t>
            </a:r>
            <a:r>
              <a:rPr lang="en-US" sz="1300" dirty="0" err="1">
                <a:solidFill>
                  <a:srgbClr val="2E75B5"/>
                </a:solidFill>
                <a:latin typeface="Times New Roman"/>
                <a:ea typeface="Times New Roman"/>
                <a:cs typeface="Times New Roman"/>
                <a:sym typeface="Times New Roman"/>
              </a:rPr>
              <a:t>Amria</a:t>
            </a:r>
            <a:r>
              <a:rPr lang="en-US" sz="1300" dirty="0">
                <a:solidFill>
                  <a:srgbClr val="2E75B5"/>
                </a:solidFill>
                <a:latin typeface="Times New Roman"/>
                <a:ea typeface="Times New Roman"/>
                <a:cs typeface="Times New Roman"/>
                <a:sym typeface="Times New Roman"/>
              </a:rPr>
              <a:t> A </a:t>
            </a:r>
            <a:r>
              <a:rPr lang="en-US" sz="1300" dirty="0" err="1">
                <a:solidFill>
                  <a:srgbClr val="2E75B5"/>
                </a:solidFill>
                <a:latin typeface="Times New Roman"/>
                <a:ea typeface="Times New Roman"/>
                <a:cs typeface="Times New Roman"/>
                <a:sym typeface="Times New Roman"/>
              </a:rPr>
              <a:t>Shaheen</a:t>
            </a:r>
            <a:r>
              <a:rPr lang="en-US" sz="1300" dirty="0">
                <a:solidFill>
                  <a:srgbClr val="2E75B5"/>
                </a:solidFill>
                <a:latin typeface="Times New Roman"/>
                <a:ea typeface="Times New Roman"/>
                <a:cs typeface="Times New Roman"/>
                <a:sym typeface="Times New Roman"/>
              </a:rPr>
              <a:t> </a:t>
            </a:r>
            <a:br>
              <a:rPr lang="en-US" sz="1800" b="0" i="0" u="none" strike="noStrike" dirty="0">
                <a:solidFill>
                  <a:srgbClr val="000000"/>
                </a:solidFill>
                <a:latin typeface="Cambria"/>
                <a:ea typeface="Cambria"/>
                <a:cs typeface="Cambria"/>
                <a:sym typeface="Cambria"/>
              </a:rPr>
            </a:br>
            <a:endParaRPr dirty="0"/>
          </a:p>
        </p:txBody>
      </p:sp>
      <p:sp>
        <p:nvSpPr>
          <p:cNvPr id="341" name="Google Shape;341;p21"/>
          <p:cNvSpPr txBox="1">
            <a:spLocks noGrp="1"/>
          </p:cNvSpPr>
          <p:nvPr>
            <p:ph type="body" idx="1"/>
          </p:nvPr>
        </p:nvSpPr>
        <p:spPr>
          <a:xfrm>
            <a:off x="1154723" y="2024917"/>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rgbClr val="212121"/>
              </a:buClr>
              <a:buSzPct val="100000"/>
              <a:buChar char="•"/>
            </a:pPr>
            <a:r>
              <a:rPr lang="en-US" b="0" i="0" u="none" strike="noStrike" dirty="0">
                <a:solidFill>
                  <a:srgbClr val="212121"/>
                </a:solidFill>
                <a:effectLst/>
                <a:latin typeface="Times New Roman" panose="02020603050405020304" pitchFamily="18" charset="0"/>
                <a:cs typeface="Times New Roman" panose="02020603050405020304" pitchFamily="18" charset="0"/>
              </a:rPr>
              <a:t> Our study examined the potential neuroprotective and pro-remyelination effects of resveratrol in cuprizone-intoxicated C57Bl/6 mice. Mice were fed with chow containing 0.7 % cuprizone for 7 days, followed by 3 weeks on 0.2 % cuprizone diet. Resveratrol (250 mg/kg/day, </a:t>
            </a:r>
            <a:r>
              <a:rPr lang="en-US" b="0" i="0" u="none" strike="noStrike" dirty="0" err="1">
                <a:solidFill>
                  <a:srgbClr val="212121"/>
                </a:solidFill>
                <a:effectLst/>
                <a:latin typeface="Times New Roman" panose="02020603050405020304" pitchFamily="18" charset="0"/>
                <a:cs typeface="Times New Roman" panose="02020603050405020304" pitchFamily="18" charset="0"/>
              </a:rPr>
              <a:t>p.o.</a:t>
            </a:r>
            <a:r>
              <a:rPr lang="en-US" b="0" i="0" u="none" strike="noStrike" dirty="0">
                <a:solidFill>
                  <a:srgbClr val="212121"/>
                </a:solidFill>
                <a:effectLst/>
                <a:latin typeface="Times New Roman" panose="02020603050405020304" pitchFamily="18" charset="0"/>
                <a:cs typeface="Times New Roman" panose="02020603050405020304" pitchFamily="18" charset="0"/>
              </a:rPr>
              <a:t>) was given for 3 weeks starting from the second week.</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228600" lvl="0" indent="-228600" algn="l" rtl="0">
              <a:lnSpc>
                <a:spcPct val="90000"/>
              </a:lnSpc>
              <a:spcBef>
                <a:spcPts val="0"/>
              </a:spcBef>
              <a:spcAft>
                <a:spcPts val="0"/>
              </a:spcAft>
              <a:buClr>
                <a:srgbClr val="212121"/>
              </a:buClr>
              <a:buSzPct val="100000"/>
              <a:buChar char="•"/>
            </a:pPr>
            <a:r>
              <a:rPr lang="en-US" b="0" i="0" u="none" strike="noStrike" dirty="0">
                <a:solidFill>
                  <a:srgbClr val="212121"/>
                </a:solidFill>
                <a:effectLst/>
                <a:latin typeface="Times New Roman" panose="02020603050405020304" pitchFamily="18" charset="0"/>
                <a:cs typeface="Times New Roman" panose="02020603050405020304" pitchFamily="18" charset="0"/>
              </a:rPr>
              <a:t>At the end of the experiment, animals were tested on rotarod to evaluate changes in balance and motor coordination. Mice were then sacrificed to measure the brain content of glutathione, lipid peroxidation products, adenosine triphosphate, and phospho-inhibitory subunit of nuclear factor </a:t>
            </a:r>
            <a:r>
              <a:rPr lang="el-GR" b="0" i="0" u="none" strike="noStrike" dirty="0">
                <a:solidFill>
                  <a:srgbClr val="212121"/>
                </a:solidFill>
                <a:effectLst/>
                <a:latin typeface="Times New Roman" panose="02020603050405020304" pitchFamily="18" charset="0"/>
                <a:cs typeface="Times New Roman" panose="02020603050405020304" pitchFamily="18" charset="0"/>
              </a:rPr>
              <a:t>κ</a:t>
            </a:r>
            <a:r>
              <a:rPr lang="en-US" b="0" i="0" u="none" strike="noStrike" dirty="0">
                <a:solidFill>
                  <a:srgbClr val="212121"/>
                </a:solidFill>
                <a:effectLst/>
                <a:latin typeface="Times New Roman" panose="02020603050405020304" pitchFamily="18" charset="0"/>
                <a:cs typeface="Times New Roman" panose="02020603050405020304" pitchFamily="18" charset="0"/>
              </a:rPr>
              <a:t>B-</a:t>
            </a:r>
            <a:r>
              <a:rPr lang="el-GR" b="0" i="0" u="none" strike="noStrike" dirty="0">
                <a:solidFill>
                  <a:srgbClr val="212121"/>
                </a:solidFill>
                <a:effectLst/>
                <a:latin typeface="Times New Roman" panose="02020603050405020304" pitchFamily="18" charset="0"/>
                <a:cs typeface="Times New Roman" panose="02020603050405020304" pitchFamily="18" charset="0"/>
              </a:rPr>
              <a:t>α. </a:t>
            </a:r>
            <a:r>
              <a:rPr lang="en-US" b="0" i="0" u="none" strike="noStrike" dirty="0">
                <a:solidFill>
                  <a:srgbClr val="212121"/>
                </a:solidFill>
                <a:effectLst/>
                <a:latin typeface="Times New Roman" panose="02020603050405020304" pitchFamily="18" charset="0"/>
                <a:cs typeface="Times New Roman" panose="02020603050405020304" pitchFamily="18" charset="0"/>
              </a:rPr>
              <a:t>The activities of cytochrome oxidase and superoxide dismutase were also assessed. The gene expression of myelin basic protein, 2',3'-cyclic nucleotide 3' phosphodiesterase, oligodendrocyte transcription factor-1 (Olig1), NF-</a:t>
            </a:r>
            <a:r>
              <a:rPr lang="el-GR" b="0" i="0" u="none" strike="noStrike" dirty="0">
                <a:solidFill>
                  <a:srgbClr val="212121"/>
                </a:solidFill>
                <a:effectLst/>
                <a:latin typeface="Times New Roman" panose="02020603050405020304" pitchFamily="18" charset="0"/>
                <a:cs typeface="Times New Roman" panose="02020603050405020304" pitchFamily="18" charset="0"/>
              </a:rPr>
              <a:t>κ</a:t>
            </a:r>
            <a:r>
              <a:rPr lang="en-US" b="0" i="0" u="none" strike="noStrike" dirty="0">
                <a:solidFill>
                  <a:srgbClr val="212121"/>
                </a:solidFill>
                <a:effectLst/>
                <a:latin typeface="Times New Roman" panose="02020603050405020304" pitchFamily="18" charset="0"/>
                <a:cs typeface="Times New Roman" panose="02020603050405020304" pitchFamily="18" charset="0"/>
              </a:rPr>
              <a:t>B p65 subunit, and tumor necrosis factor-</a:t>
            </a:r>
            <a:r>
              <a:rPr lang="el-GR" b="0" i="0" u="none" strike="noStrike" dirty="0">
                <a:solidFill>
                  <a:srgbClr val="212121"/>
                </a:solidFill>
                <a:effectLst/>
                <a:latin typeface="Times New Roman" panose="02020603050405020304" pitchFamily="18" charset="0"/>
                <a:cs typeface="Times New Roman" panose="02020603050405020304" pitchFamily="18" charset="0"/>
              </a:rPr>
              <a:t>α </a:t>
            </a:r>
            <a:r>
              <a:rPr lang="en-US" b="0" i="0" u="none" strike="noStrike" dirty="0">
                <a:solidFill>
                  <a:srgbClr val="212121"/>
                </a:solidFill>
                <a:effectLst/>
                <a:latin typeface="Times New Roman" panose="02020603050405020304" pitchFamily="18" charset="0"/>
                <a:cs typeface="Times New Roman" panose="02020603050405020304" pitchFamily="18" charset="0"/>
              </a:rPr>
              <a:t>was also estimated. </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228600" lvl="0" indent="-228600" algn="l" rtl="0">
              <a:lnSpc>
                <a:spcPct val="90000"/>
              </a:lnSpc>
              <a:spcBef>
                <a:spcPts val="0"/>
              </a:spcBef>
              <a:spcAft>
                <a:spcPts val="0"/>
              </a:spcAft>
              <a:buClr>
                <a:srgbClr val="212121"/>
              </a:buClr>
              <a:buSzPct val="100000"/>
              <a:buChar char="•"/>
            </a:pPr>
            <a:r>
              <a:rPr lang="en-US" b="0" i="0" u="none" strike="noStrike" dirty="0">
                <a:solidFill>
                  <a:srgbClr val="212121"/>
                </a:solidFill>
                <a:effectLst/>
                <a:latin typeface="Times New Roman" panose="02020603050405020304" pitchFamily="18" charset="0"/>
                <a:cs typeface="Times New Roman" panose="02020603050405020304" pitchFamily="18" charset="0"/>
              </a:rPr>
              <a:t>In conclusion, Resveratrol effectively enhanced motor coordination and balance, reversed cuprizone-induced demyelination, improved mitochondrial function, alleviated oxidative stress, and inhibited NF-</a:t>
            </a:r>
            <a:r>
              <a:rPr lang="el-GR" b="0" i="0" u="none" strike="noStrike" dirty="0">
                <a:solidFill>
                  <a:srgbClr val="212121"/>
                </a:solidFill>
                <a:effectLst/>
                <a:latin typeface="Times New Roman" panose="02020603050405020304" pitchFamily="18" charset="0"/>
                <a:cs typeface="Times New Roman" panose="02020603050405020304" pitchFamily="18" charset="0"/>
              </a:rPr>
              <a:t>κ</a:t>
            </a:r>
            <a:r>
              <a:rPr lang="en-US" b="0" i="0" u="none" strike="noStrike" dirty="0">
                <a:solidFill>
                  <a:srgbClr val="212121"/>
                </a:solidFill>
                <a:effectLst/>
                <a:latin typeface="Times New Roman" panose="02020603050405020304" pitchFamily="18" charset="0"/>
                <a:cs typeface="Times New Roman" panose="02020603050405020304" pitchFamily="18" charset="0"/>
              </a:rPr>
              <a:t>B signaling. Interestingly, resveratrol increased Olig1 expression that is positively correlated to active remyelination. The present study may be the first to indicate a pro-</a:t>
            </a:r>
            <a:r>
              <a:rPr lang="en-US" b="0" i="0" u="none" strike="noStrike" dirty="0" err="1">
                <a:solidFill>
                  <a:srgbClr val="212121"/>
                </a:solidFill>
                <a:effectLst/>
                <a:latin typeface="Times New Roman" panose="02020603050405020304" pitchFamily="18" charset="0"/>
                <a:cs typeface="Times New Roman" panose="02020603050405020304" pitchFamily="18" charset="0"/>
              </a:rPr>
              <a:t>remyelinative</a:t>
            </a:r>
            <a:r>
              <a:rPr lang="en-US" b="0" i="0" u="none" strike="noStrike" dirty="0">
                <a:solidFill>
                  <a:srgbClr val="212121"/>
                </a:solidFill>
                <a:effectLst/>
                <a:latin typeface="Times New Roman" panose="02020603050405020304" pitchFamily="18" charset="0"/>
                <a:cs typeface="Times New Roman" panose="02020603050405020304" pitchFamily="18" charset="0"/>
              </a:rPr>
              <a:t> effect for resveratrol which might represent a potential additive benefit in treating MS.</a:t>
            </a:r>
            <a:endParaRPr b="0" i="0" u="none" strike="noStrike" dirty="0">
              <a:solidFill>
                <a:srgbClr val="212121"/>
              </a:solidFill>
              <a:latin typeface="Times New Roman" panose="02020603050405020304" pitchFamily="18" charset="0"/>
              <a:ea typeface="Times New Roman"/>
              <a:cs typeface="Times New Roman" panose="02020603050405020304" pitchFamily="18" charset="0"/>
              <a:sym typeface="Times New Roman"/>
            </a:endParaRPr>
          </a:p>
          <a:p>
            <a:pPr marL="0" lvl="0" indent="0" algn="l" rtl="0">
              <a:lnSpc>
                <a:spcPct val="90000"/>
              </a:lnSpc>
              <a:spcBef>
                <a:spcPts val="1000"/>
              </a:spcBef>
              <a:spcAft>
                <a:spcPts val="0"/>
              </a:spcAft>
              <a:buClr>
                <a:schemeClr val="dk1"/>
              </a:buClr>
              <a:buSzPct val="100000"/>
              <a:buNone/>
            </a:pPr>
            <a:r>
              <a:rPr lang="en-US" sz="1600" dirty="0">
                <a:hlinkClick r:id="rId3"/>
              </a:rPr>
              <a:t>https://pubmed.ncbi.nlm.nih.gov/27067589/</a:t>
            </a:r>
            <a:r>
              <a:rPr lang="en-US" sz="900" u="sng" dirty="0">
                <a:solidFill>
                  <a:schemeClr val="hlink"/>
                </a:solidFill>
                <a:latin typeface="Times New Roman"/>
                <a:cs typeface="Times New Roman"/>
                <a:sym typeface="Times New Roman"/>
              </a:rPr>
              <a:t> </a:t>
            </a:r>
            <a:endParaRPr sz="1600" dirty="0"/>
          </a:p>
        </p:txBody>
      </p:sp>
      <p:sp>
        <p:nvSpPr>
          <p:cNvPr id="342" name="Google Shape;342;p21"/>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21"/>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45" name="Google Shape;345;p21"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154723" y="326297"/>
            <a:ext cx="10515600" cy="1622239"/>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b="0" i="0" u="none" strike="noStrike" dirty="0">
                <a:solidFill>
                  <a:srgbClr val="000000"/>
                </a:solidFill>
                <a:latin typeface="Times New Roman"/>
                <a:ea typeface="Times New Roman"/>
                <a:cs typeface="Times New Roman"/>
                <a:sym typeface="Times New Roman"/>
              </a:rPr>
              <a:t>Nigella sativa ameliorates inflammation and demyelination in the experimental autoimmune encephalomyelitis-induced Wistar rats</a:t>
            </a:r>
            <a:br>
              <a:rPr lang="en-US" sz="4000" b="0" i="0" u="none" strike="noStrike" dirty="0">
                <a:solidFill>
                  <a:srgbClr val="000000"/>
                </a:solidFill>
                <a:latin typeface="Times New Roman"/>
                <a:ea typeface="Times New Roman"/>
                <a:cs typeface="Times New Roman"/>
                <a:sym typeface="Times New Roman"/>
              </a:rPr>
            </a:br>
            <a:r>
              <a:rPr lang="en-US" sz="1300" dirty="0" err="1">
                <a:solidFill>
                  <a:srgbClr val="2E75B5"/>
                </a:solidFill>
                <a:latin typeface="Times New Roman"/>
                <a:ea typeface="Times New Roman"/>
                <a:cs typeface="Times New Roman"/>
                <a:sym typeface="Times New Roman"/>
              </a:rPr>
              <a:t>Neveen</a:t>
            </a:r>
            <a:r>
              <a:rPr lang="en-US" sz="1300" dirty="0">
                <a:solidFill>
                  <a:srgbClr val="2E75B5"/>
                </a:solidFill>
                <a:latin typeface="Times New Roman"/>
                <a:ea typeface="Times New Roman"/>
                <a:cs typeface="Times New Roman"/>
                <a:sym typeface="Times New Roman"/>
              </a:rPr>
              <a:t> A Noor, Heba H Fahmy, </a:t>
            </a:r>
            <a:r>
              <a:rPr lang="en-US" sz="1300" dirty="0" err="1">
                <a:solidFill>
                  <a:srgbClr val="2E75B5"/>
                </a:solidFill>
                <a:latin typeface="Times New Roman"/>
                <a:ea typeface="Times New Roman"/>
                <a:cs typeface="Times New Roman"/>
                <a:sym typeface="Times New Roman"/>
              </a:rPr>
              <a:t>Faten</a:t>
            </a:r>
            <a:r>
              <a:rPr lang="en-US" sz="1300" dirty="0">
                <a:solidFill>
                  <a:srgbClr val="2E75B5"/>
                </a:solidFill>
                <a:latin typeface="Times New Roman"/>
                <a:ea typeface="Times New Roman"/>
                <a:cs typeface="Times New Roman"/>
                <a:sym typeface="Times New Roman"/>
              </a:rPr>
              <a:t> F Mohammed, Anwar A </a:t>
            </a:r>
            <a:r>
              <a:rPr lang="en-US" sz="1300" dirty="0" err="1">
                <a:solidFill>
                  <a:srgbClr val="2E75B5"/>
                </a:solidFill>
                <a:latin typeface="Times New Roman"/>
                <a:ea typeface="Times New Roman"/>
                <a:cs typeface="Times New Roman"/>
                <a:sym typeface="Times New Roman"/>
              </a:rPr>
              <a:t>Elsayed</a:t>
            </a:r>
            <a:r>
              <a:rPr lang="en-US" sz="1300" dirty="0">
                <a:solidFill>
                  <a:srgbClr val="2E75B5"/>
                </a:solidFill>
                <a:latin typeface="Times New Roman"/>
                <a:ea typeface="Times New Roman"/>
                <a:cs typeface="Times New Roman"/>
                <a:sym typeface="Times New Roman"/>
              </a:rPr>
              <a:t>, Nasr M Radwan. </a:t>
            </a:r>
            <a:br>
              <a:rPr lang="en-US" sz="1800" b="0" i="0" u="none" strike="noStrike" dirty="0">
                <a:solidFill>
                  <a:srgbClr val="000000"/>
                </a:solidFill>
                <a:latin typeface="Cambria"/>
                <a:ea typeface="Cambria"/>
                <a:cs typeface="Cambria"/>
                <a:sym typeface="Cambria"/>
              </a:rPr>
            </a:br>
            <a:endParaRPr dirty="0"/>
          </a:p>
        </p:txBody>
      </p:sp>
      <p:sp>
        <p:nvSpPr>
          <p:cNvPr id="351" name="Google Shape;351;p22"/>
          <p:cNvSpPr txBox="1">
            <a:spLocks noGrp="1"/>
          </p:cNvSpPr>
          <p:nvPr>
            <p:ph type="body" idx="1"/>
          </p:nvPr>
        </p:nvSpPr>
        <p:spPr>
          <a:xfrm>
            <a:off x="1154723" y="2024917"/>
            <a:ext cx="10515600" cy="4132043"/>
          </a:xfrm>
          <a:prstGeom prst="rect">
            <a:avLst/>
          </a:prstGeom>
          <a:noFill/>
          <a:ln>
            <a:noFill/>
          </a:ln>
        </p:spPr>
        <p:txBody>
          <a:bodyPr spcFirstLastPara="1" wrap="square" lIns="91425" tIns="45700" rIns="91425" bIns="45700" anchor="t" anchorCtr="0">
            <a:normAutofit fontScale="77500" lnSpcReduction="20000"/>
          </a:bodyPr>
          <a:lstStyle/>
          <a:p>
            <a:pPr marL="228600" indent="-228600">
              <a:spcBef>
                <a:spcPts val="0"/>
              </a:spcBef>
              <a:buClr>
                <a:srgbClr val="212121"/>
              </a:buClr>
              <a:buSzPts val="2400"/>
            </a:pPr>
            <a:r>
              <a:rPr lang="en-US" dirty="0">
                <a:solidFill>
                  <a:srgbClr val="212121"/>
                </a:solidFill>
                <a:latin typeface="Times New Roman"/>
                <a:ea typeface="Times New Roman"/>
                <a:cs typeface="Times New Roman"/>
                <a:sym typeface="Times New Roman"/>
              </a:rPr>
              <a:t>The aim of the present study was to investigate the protective and ameliorative effects of N. sativa seeds (2.8 g/kg body weight) in EAE-induced Wistar rats. EAE-induced rats were divided into: 1- EAE-induced rats (“EAE” group). 2- “N. sativa + EAE” group received daily oral administration of N. sativa 2 weeks prior to EAE induction until the experiment’s end. 3- “EAE + N. sativa” group received daily oral administration of N. sativa after the appearance of the first clinical signs until the end of the experiment. </a:t>
            </a:r>
          </a:p>
          <a:p>
            <a:pPr marL="0" indent="0">
              <a:spcBef>
                <a:spcPts val="0"/>
              </a:spcBef>
              <a:buClr>
                <a:srgbClr val="212121"/>
              </a:buClr>
              <a:buSzPts val="2400"/>
              <a:buNone/>
            </a:pPr>
            <a:endParaRPr lang="en-US" dirty="0">
              <a:solidFill>
                <a:srgbClr val="212121"/>
              </a:solidFill>
              <a:latin typeface="Times New Roman"/>
              <a:ea typeface="Times New Roman"/>
              <a:cs typeface="Times New Roman"/>
              <a:sym typeface="Times New Roman"/>
            </a:endParaRPr>
          </a:p>
          <a:p>
            <a:pPr marL="228600" indent="-228600">
              <a:spcBef>
                <a:spcPts val="0"/>
              </a:spcBef>
              <a:buClr>
                <a:srgbClr val="212121"/>
              </a:buClr>
              <a:buSzPts val="2400"/>
            </a:pPr>
            <a:r>
              <a:rPr lang="en-US" dirty="0">
                <a:solidFill>
                  <a:srgbClr val="212121"/>
                </a:solidFill>
                <a:latin typeface="Times New Roman"/>
                <a:ea typeface="Times New Roman"/>
                <a:cs typeface="Times New Roman"/>
                <a:sym typeface="Times New Roman"/>
              </a:rPr>
              <a:t>EAE was investigated using histopathological, immunohistochemical and ultrastructural examinations in addition to determining some oxidative stress parameters in the cerebellum and medulla. N. sativa suppressed inflammation observed in EAE-induced rats.</a:t>
            </a:r>
          </a:p>
          <a:p>
            <a:pPr marL="0" indent="0">
              <a:spcBef>
                <a:spcPts val="0"/>
              </a:spcBef>
              <a:buClr>
                <a:srgbClr val="212121"/>
              </a:buClr>
              <a:buSzPts val="2400"/>
              <a:buNone/>
            </a:pPr>
            <a:endParaRPr lang="en-US" dirty="0">
              <a:solidFill>
                <a:srgbClr val="212121"/>
              </a:solidFill>
              <a:latin typeface="Times New Roman"/>
              <a:ea typeface="Times New Roman"/>
              <a:cs typeface="Times New Roman"/>
              <a:sym typeface="Times New Roman"/>
            </a:endParaRPr>
          </a:p>
          <a:p>
            <a:pPr marL="228600" indent="-228600">
              <a:spcBef>
                <a:spcPts val="0"/>
              </a:spcBef>
              <a:buClr>
                <a:srgbClr val="212121"/>
              </a:buClr>
              <a:buSzPts val="2400"/>
            </a:pPr>
            <a:r>
              <a:rPr lang="en-US" dirty="0">
                <a:solidFill>
                  <a:srgbClr val="212121"/>
                </a:solidFill>
                <a:latin typeface="Times New Roman"/>
                <a:ea typeface="Times New Roman"/>
                <a:cs typeface="Times New Roman"/>
                <a:sym typeface="Times New Roman"/>
              </a:rPr>
              <a:t>In Conclusion: N. sativa enhanced remyelination in the cerebellum. Moreover, N. sativa reduced the expression of transforming growth factor-beta 1 (TGF </a:t>
            </a:r>
            <a:r>
              <a:rPr lang="el-GR" dirty="0">
                <a:solidFill>
                  <a:srgbClr val="212121"/>
                </a:solidFill>
                <a:latin typeface="Times New Roman"/>
                <a:ea typeface="Times New Roman"/>
                <a:cs typeface="Times New Roman"/>
                <a:sym typeface="Times New Roman"/>
              </a:rPr>
              <a:t>β1). </a:t>
            </a:r>
            <a:r>
              <a:rPr lang="en-US" dirty="0">
                <a:solidFill>
                  <a:srgbClr val="212121"/>
                </a:solidFill>
                <a:latin typeface="Times New Roman"/>
                <a:ea typeface="Times New Roman"/>
                <a:cs typeface="Times New Roman"/>
                <a:sym typeface="Times New Roman"/>
              </a:rPr>
              <a:t>N. sativa seeds could provide a promising agent effective in protecting and treating EAE.</a:t>
            </a:r>
            <a:endParaRPr dirty="0">
              <a:solidFill>
                <a:srgbClr val="212121"/>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rgbClr val="2E75B5"/>
              </a:buClr>
              <a:buSzPts val="1200"/>
              <a:buNone/>
            </a:pPr>
            <a:r>
              <a:rPr lang="en-US" sz="1200" dirty="0">
                <a:latin typeface="Times New Roman"/>
                <a:ea typeface="Times New Roman"/>
                <a:cs typeface="Times New Roman"/>
                <a:sym typeface="Times New Roman"/>
                <a:hlinkClick r:id="rId3"/>
              </a:rPr>
              <a:t>https://www.ncbi.nlm.nih.gov/pmc/articles/PMC4525838/</a:t>
            </a:r>
            <a:endParaRPr sz="1200" dirty="0">
              <a:latin typeface="Times New Roman"/>
              <a:ea typeface="Times New Roman"/>
              <a:cs typeface="Times New Roman"/>
              <a:sym typeface="Times New Roman"/>
            </a:endParaRPr>
          </a:p>
        </p:txBody>
      </p:sp>
      <p:sp>
        <p:nvSpPr>
          <p:cNvPr id="352" name="Google Shape;352;p2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4" name="Google Shape;354;p22"/>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55" name="Google Shape;355;p22"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a:latin typeface="Arial"/>
                <a:ea typeface="Arial"/>
                <a:cs typeface="Arial"/>
                <a:sym typeface="Arial"/>
              </a:rPr>
              <a:t>References </a:t>
            </a:r>
            <a:endParaRPr/>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dirty="0">
                <a:latin typeface="Times New Roman"/>
                <a:ea typeface="Times New Roman"/>
                <a:cs typeface="Times New Roman"/>
                <a:sym typeface="Times New Roman"/>
                <a:hlinkClick r:id="rId4"/>
              </a:rPr>
              <a:t>https://www.ninds.nih.gov/health-information/disorders/multiple-sclerosis</a:t>
            </a:r>
            <a:r>
              <a:rPr lang="en-US" sz="2800"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5"/>
              </a:rPr>
              <a:t>https://www.hopkinsmedicine.org/health/conditions-and-diseases/multiple-sclerosis-ms</a:t>
            </a:r>
            <a:r>
              <a:rPr lang="en-US" u="sng" dirty="0">
                <a:solidFill>
                  <a:schemeClr val="hlink"/>
                </a:solidFill>
                <a:latin typeface="Times New Roman"/>
                <a:ea typeface="Times New Roman"/>
                <a:cs typeface="Times New Roman"/>
                <a:sym typeface="Times New Roman"/>
              </a:rPr>
              <a:t> </a:t>
            </a: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6"/>
              </a:rPr>
              <a:t>https://pubmed.ncbi.nlm.nih.gov/30284038/</a:t>
            </a:r>
            <a:r>
              <a:rPr lang="en-US"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hlinkClick r:id="rId7"/>
              </a:rPr>
              <a:t>https://pubmed.ncbi.nlm.nih.gov/27067589/</a:t>
            </a:r>
            <a:r>
              <a:rPr lang="en-US"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hlinkClick r:id="rId8"/>
              </a:rPr>
              <a:t>https://www.ncbi.nlm.nih.gov/pmc/articles/PMC4525838/</a:t>
            </a:r>
            <a:r>
              <a:rPr lang="en-US"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sz="2800" dirty="0">
              <a:latin typeface="Times New Roman"/>
              <a:ea typeface="Times New Roman"/>
              <a:cs typeface="Times New Roman"/>
              <a:sym typeface="Times New Roman"/>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377687" y="1045499"/>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Medical Disclaimer </a:t>
            </a:r>
            <a:br>
              <a:rPr lang="en-US">
                <a:latin typeface="Calibri"/>
                <a:ea typeface="Calibri"/>
                <a:cs typeface="Calibri"/>
                <a:sym typeface="Calibri"/>
              </a:rPr>
            </a:br>
            <a:endParaRPr/>
          </a:p>
        </p:txBody>
      </p:sp>
      <p:sp>
        <p:nvSpPr>
          <p:cNvPr id="114" name="Google Shape;114;p3"/>
          <p:cNvSpPr txBox="1">
            <a:spLocks noGrp="1"/>
          </p:cNvSpPr>
          <p:nvPr>
            <p:ph type="body"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a:latin typeface="Times New Roman"/>
                <a:ea typeface="Times New Roman"/>
                <a:cs typeface="Times New Roman"/>
                <a:sym typeface="Times New Roman"/>
              </a:rPr>
              <a:t>This is Confidential. Do not distribute</a:t>
            </a:r>
            <a:r>
              <a:rPr lang="en-US">
                <a:latin typeface="Times New Roman"/>
                <a:ea typeface="Times New Roman"/>
                <a:cs typeface="Times New Roman"/>
                <a:sym typeface="Times New Roman"/>
              </a:rPr>
              <a:t>—for scientific educational purposes only.  </a:t>
            </a:r>
            <a:endParaRPr/>
          </a:p>
          <a:p>
            <a:pPr marL="0" lvl="0" indent="0" algn="l" rtl="0">
              <a:lnSpc>
                <a:spcPct val="90000"/>
              </a:lnSpc>
              <a:spcBef>
                <a:spcPts val="1000"/>
              </a:spcBef>
              <a:spcAft>
                <a:spcPts val="0"/>
              </a:spcAft>
              <a:buClr>
                <a:schemeClr val="dk1"/>
              </a:buClr>
              <a:buSzPct val="100000"/>
              <a:buNone/>
            </a:pPr>
            <a:endParaRPr/>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a:latin typeface="Times New Roman"/>
                <a:ea typeface="Times New Roman"/>
                <a:cs typeface="Times New Roman"/>
                <a:sym typeface="Times New Roman"/>
              </a:rPr>
              <a:t>Dr. Norbert Ketskés M.D. is one the most acknowledged gastroenterologist in Hungary, specializing in natural and organic nutritional solutions, leading the well-known Primus Labor, a private clinic offering personalized nutritional advices to its patients.</a:t>
            </a:r>
            <a:endParaRPr sz="1700" b="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br>
              <a:rPr lang="en-US" sz="1700" b="0">
                <a:latin typeface="Times New Roman"/>
                <a:ea typeface="Times New Roman"/>
                <a:cs typeface="Times New Roman"/>
                <a:sym typeface="Times New Roman"/>
              </a:rPr>
            </a:br>
            <a:r>
              <a:rPr lang="en-US" sz="1700" b="0" i="0" u="none" strike="noStrike">
                <a:latin typeface="Times New Roman"/>
                <a:ea typeface="Times New Roman"/>
                <a:cs typeface="Times New Roman"/>
                <a:sym typeface="Times New Roman"/>
              </a:rPr>
              <a:t>Scientific Adviser of ISNS </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Independent Scientific Adviser of Rain International in Europe since 2013</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Medical Partner of the Hungarian Olympic Committee since 2015 </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Member of the Medical board of Hungarian Karate Association since 2015</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Leader of the Primus Labor Private Medical Clinic since 2013 </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Working as a Family Doctor 1999 – 2012</a:t>
            </a:r>
            <a:endParaRPr/>
          </a:p>
          <a:p>
            <a:pPr marL="228600" lvl="0" indent="-120650" algn="l" rtl="0">
              <a:lnSpc>
                <a:spcPct val="90000"/>
              </a:lnSpc>
              <a:spcBef>
                <a:spcPts val="1000"/>
              </a:spcBef>
              <a:spcAft>
                <a:spcPts val="0"/>
              </a:spcAft>
              <a:buClr>
                <a:schemeClr val="dk1"/>
              </a:buClr>
              <a:buSzPts val="1700"/>
              <a:buNone/>
            </a:pPr>
            <a:endParaRPr sz="170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7"/>
          <p:cNvSpPr/>
          <p:nvPr/>
        </p:nvSpPr>
        <p:spPr>
          <a:xfrm>
            <a:off x="7349071" y="3267456"/>
            <a:ext cx="5172111" cy="34058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7"/>
          <p:cNvSpPr txBox="1">
            <a:spLocks noGrp="1"/>
          </p:cNvSpPr>
          <p:nvPr>
            <p:ph type="title"/>
          </p:nvPr>
        </p:nvSpPr>
        <p:spPr>
          <a:xfrm>
            <a:off x="1163522" y="888639"/>
            <a:ext cx="4873892" cy="1494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r>
              <a:rPr lang="en-US" dirty="0">
                <a:latin typeface="Arial"/>
                <a:ea typeface="Arial"/>
                <a:cs typeface="Arial"/>
                <a:sym typeface="Arial"/>
              </a:rPr>
              <a:t>What is Multiple Sclerosis?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63523" y="2163368"/>
            <a:ext cx="4349498" cy="42629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Multiple Sclerosis (MS) is the most common disabling neurological disease of young adults with symptom onset generally occurring between the ages of 20 to 40 years. </a:t>
            </a:r>
          </a:p>
          <a:p>
            <a:pPr marL="0" lvl="0" indent="0" algn="l" rtl="0">
              <a:lnSpc>
                <a:spcPct val="90000"/>
              </a:lnSpc>
              <a:spcBef>
                <a:spcPts val="0"/>
              </a:spcBef>
              <a:spcAft>
                <a:spcPts val="0"/>
              </a:spcAft>
              <a:buClr>
                <a:schemeClr val="dk1"/>
              </a:buClr>
              <a:buSzPts val="2000"/>
              <a:buNone/>
            </a:pPr>
            <a:endParaRPr lang="en-US" sz="2000" dirty="0">
              <a:solidFill>
                <a:schemeClr val="dk1"/>
              </a:solidFill>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In MS, the immune system cells that normally protect us from viruses, bacteria, and unhealthy cells mistakenly attack myelin in the central nervous system (brain, optic nerves, and spinal cord). Myelin is a substance that makes up the protective sheath (myelin sheath) that coats nerve fibers (axons) </a:t>
            </a:r>
            <a:endParaRPr sz="1600" dirty="0">
              <a:solidFill>
                <a:schemeClr val="dk1"/>
              </a:solidFill>
              <a:latin typeface="Times New Roman"/>
              <a:ea typeface="Times New Roman"/>
              <a:cs typeface="Times New Roman"/>
              <a:sym typeface="Times New Roman"/>
            </a:endParaRPr>
          </a:p>
        </p:txBody>
      </p:sp>
      <p:sp>
        <p:nvSpPr>
          <p:cNvPr id="162" name="Google Shape;162;p7"/>
          <p:cNvSpPr/>
          <p:nvPr/>
        </p:nvSpPr>
        <p:spPr>
          <a:xfrm>
            <a:off x="0" y="9236"/>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txBox="1"/>
          <p:nvPr/>
        </p:nvSpPr>
        <p:spPr>
          <a:xfrm>
            <a:off x="1444303" y="3517290"/>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1028" name="Picture 4" descr="Multiple Sclerosis: Causes, Symptoms, Diagnosis And Treatment - Boldsky.com">
            <a:extLst>
              <a:ext uri="{FF2B5EF4-FFF2-40B4-BE49-F238E27FC236}">
                <a16:creationId xmlns:a16="http://schemas.microsoft.com/office/drawing/2014/main" id="{D55A6A6E-DABA-9904-7B3E-5FB85556F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488" y="2163368"/>
            <a:ext cx="6054894" cy="34058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8"/>
          <p:cNvSpPr txBox="1">
            <a:spLocks noGrp="1"/>
          </p:cNvSpPr>
          <p:nvPr>
            <p:ph type="title"/>
          </p:nvPr>
        </p:nvSpPr>
        <p:spPr>
          <a:xfrm>
            <a:off x="1119591" y="344145"/>
            <a:ext cx="3924031" cy="93819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29411"/>
              <a:buFont typeface="Times New Roman"/>
              <a:buNone/>
            </a:pPr>
            <a:r>
              <a:rPr lang="en-US" sz="3400" dirty="0">
                <a:latin typeface="Arial"/>
                <a:ea typeface="Arial"/>
                <a:cs typeface="Arial"/>
                <a:sym typeface="Arial"/>
              </a:rPr>
              <a:t>Multiple Sclerosis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74" name="Google Shape;174;p8"/>
          <p:cNvGrpSpPr/>
          <p:nvPr/>
        </p:nvGrpSpPr>
        <p:grpSpPr>
          <a:xfrm>
            <a:off x="0" y="0"/>
            <a:ext cx="885825" cy="6858000"/>
            <a:chOff x="0" y="0"/>
            <a:chExt cx="885825" cy="6858000"/>
          </a:xfrm>
        </p:grpSpPr>
        <p:sp>
          <p:nvSpPr>
            <p:cNvPr id="175" name="Google Shape;175;p8"/>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76" name="Google Shape;176;p8"/>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7" name="Google Shape;177;p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9" name="Google Shape;179;p8"/>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grpSp>
        <p:nvGrpSpPr>
          <p:cNvPr id="181" name="Google Shape;181;p8"/>
          <p:cNvGrpSpPr/>
          <p:nvPr/>
        </p:nvGrpSpPr>
        <p:grpSpPr>
          <a:xfrm>
            <a:off x="1119591" y="1290768"/>
            <a:ext cx="4579080" cy="4885788"/>
            <a:chOff x="0" y="3929"/>
            <a:chExt cx="4579080" cy="4885788"/>
          </a:xfrm>
        </p:grpSpPr>
        <p:cxnSp>
          <p:nvCxnSpPr>
            <p:cNvPr id="182" name="Google Shape;182;p8"/>
            <p:cNvCxnSpPr/>
            <p:nvPr/>
          </p:nvCxnSpPr>
          <p:spPr>
            <a:xfrm>
              <a:off x="0" y="3929"/>
              <a:ext cx="457908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83" name="Google Shape;183;p8"/>
            <p:cNvSpPr/>
            <p:nvPr/>
          </p:nvSpPr>
          <p:spPr>
            <a:xfrm>
              <a:off x="0" y="3929"/>
              <a:ext cx="4579080" cy="25615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txBox="1"/>
            <p:nvPr/>
          </p:nvSpPr>
          <p:spPr>
            <a:xfrm>
              <a:off x="0" y="3929"/>
              <a:ext cx="4579080" cy="2561518"/>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None/>
              </a:pPr>
              <a:endParaRPr lang="en-US" dirty="0"/>
            </a:p>
          </p:txBody>
        </p:sp>
        <p:cxnSp>
          <p:nvCxnSpPr>
            <p:cNvPr id="185" name="Google Shape;185;p8"/>
            <p:cNvCxnSpPr/>
            <p:nvPr/>
          </p:nvCxnSpPr>
          <p:spPr>
            <a:xfrm>
              <a:off x="0" y="2565447"/>
              <a:ext cx="457908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86" name="Google Shape;186;p8"/>
            <p:cNvSpPr/>
            <p:nvPr/>
          </p:nvSpPr>
          <p:spPr>
            <a:xfrm>
              <a:off x="0" y="2565447"/>
              <a:ext cx="4579080" cy="23242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txBox="1"/>
            <p:nvPr/>
          </p:nvSpPr>
          <p:spPr>
            <a:xfrm>
              <a:off x="0" y="2465564"/>
              <a:ext cx="4579080" cy="2424153"/>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None/>
              </a:pPr>
              <a:endParaRPr lang="en-US" dirty="0"/>
            </a:p>
          </p:txBody>
        </p:sp>
      </p:grpSp>
      <p:pic>
        <p:nvPicPr>
          <p:cNvPr id="2" name="Picture 2" descr="Definition of MS | National Multiple Sclerosis Society">
            <a:extLst>
              <a:ext uri="{FF2B5EF4-FFF2-40B4-BE49-F238E27FC236}">
                <a16:creationId xmlns:a16="http://schemas.microsoft.com/office/drawing/2014/main" id="{38EDDE13-28AB-9B41-B375-92BE2B352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96" y="1822770"/>
            <a:ext cx="6130679" cy="3664194"/>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1042488" y="1299193"/>
            <a:ext cx="4733286" cy="2640723"/>
          </a:xfrm>
          <a:prstGeom prst="rect">
            <a:avLst/>
          </a:prstGeom>
        </p:spPr>
        <p:txBody>
          <a:bodyPr wrap="square">
            <a:spAutoFit/>
          </a:bodyPr>
          <a:lstStyle/>
          <a:p>
            <a:pPr lvl="0">
              <a:lnSpc>
                <a:spcPct val="90000"/>
              </a:lnSpc>
            </a:pPr>
            <a:r>
              <a:rPr lang="en-US" sz="2300" dirty="0">
                <a:latin typeface="Times New Roman"/>
                <a:cs typeface="Times New Roman"/>
                <a:sym typeface="Times New Roman"/>
              </a:rPr>
              <a:t>Most people with MS, however, will have short periods of symptoms followed by long stretches of relative quiescence (inactivity or dormancy), with partial or full recovery. The disease is rarely fatal and most people with MS have a normal life expectancy </a:t>
            </a:r>
            <a:endParaRPr lang="en-US" dirty="0"/>
          </a:p>
        </p:txBody>
      </p:sp>
      <p:sp>
        <p:nvSpPr>
          <p:cNvPr id="5" name="TextBox 4">
            <a:extLst>
              <a:ext uri="{FF2B5EF4-FFF2-40B4-BE49-F238E27FC236}">
                <a16:creationId xmlns:a16="http://schemas.microsoft.com/office/drawing/2014/main" id="{9CB4CE1E-6BA3-E94A-3F08-773B50930DDF}"/>
              </a:ext>
            </a:extLst>
          </p:cNvPr>
          <p:cNvSpPr txBox="1"/>
          <p:nvPr/>
        </p:nvSpPr>
        <p:spPr>
          <a:xfrm>
            <a:off x="1119591" y="3956765"/>
            <a:ext cx="4579080" cy="2031325"/>
          </a:xfrm>
          <a:prstGeom prst="rect">
            <a:avLst/>
          </a:prstGeom>
          <a:noFill/>
        </p:spPr>
        <p:txBody>
          <a:bodyPr wrap="square">
            <a:spAutoFit/>
          </a:bodyPr>
          <a:lstStyle/>
          <a:p>
            <a:pPr marL="0" marR="0" lvl="0" indent="0" algn="l" rtl="0">
              <a:lnSpc>
                <a:spcPct val="90000"/>
              </a:lnSpc>
              <a:spcBef>
                <a:spcPts val="0"/>
              </a:spcBef>
              <a:spcAft>
                <a:spcPts val="0"/>
              </a:spcAft>
              <a:buNone/>
            </a:pPr>
            <a:r>
              <a:rPr lang="en-US" sz="2000" dirty="0">
                <a:solidFill>
                  <a:schemeClr val="dk1"/>
                </a:solidFill>
                <a:latin typeface="Times New Roman"/>
                <a:cs typeface="Times New Roman"/>
                <a:sym typeface="Times New Roman"/>
              </a:rPr>
              <a:t>Most people with MS, however, will have short periods of symptoms followed by long stretches of relative quiescence (inactivity or dormancy), with partial or full recovery. The disease is rarely fatal and most people with MS have a normal life expectancy </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Myelin and the Immune System </a:t>
            </a:r>
            <a:endParaRPr dirty="0">
              <a:latin typeface="+mj-lt"/>
            </a:endParaRPr>
          </a:p>
        </p:txBody>
      </p:sp>
      <p:sp>
        <p:nvSpPr>
          <p:cNvPr id="236" name="Google Shape;236;p12"/>
          <p:cNvSpPr txBox="1">
            <a:spLocks noGrp="1"/>
          </p:cNvSpPr>
          <p:nvPr>
            <p:ph type="body" idx="1"/>
          </p:nvPr>
        </p:nvSpPr>
        <p:spPr>
          <a:xfrm>
            <a:off x="1187471" y="1087071"/>
            <a:ext cx="4756130" cy="4997206"/>
          </a:xfrm>
          <a:prstGeom prst="rect">
            <a:avLst/>
          </a:prstGeom>
          <a:noFill/>
          <a:ln>
            <a:noFill/>
          </a:ln>
        </p:spPr>
        <p:txBody>
          <a:bodyPr spcFirstLastPara="1" wrap="square" lIns="91425" tIns="45700" rIns="91425" bIns="45700" anchor="t" anchorCtr="0">
            <a:noAutofit/>
          </a:bodyPr>
          <a:lstStyle/>
          <a:p>
            <a:pPr marL="285750" indent="-285750">
              <a:spcBef>
                <a:spcPts val="0"/>
              </a:spcBef>
              <a:buSzPts val="1500"/>
            </a:pPr>
            <a:r>
              <a:rPr lang="en-US" sz="1800" dirty="0">
                <a:solidFill>
                  <a:schemeClr val="dk1"/>
                </a:solidFill>
                <a:latin typeface="Times New Roman" panose="02020603050405020304" pitchFamily="18" charset="0"/>
                <a:cs typeface="Times New Roman" panose="02020603050405020304" pitchFamily="18" charset="0"/>
                <a:sym typeface="Calibri"/>
              </a:rPr>
              <a:t>MS attacks the axons in the central nervous system protected by myelin, which are commonly called white matter. MS also damages the nerve cell bodies, which are found in the brain’s gray matter, as well as the axons themselves in the brain, spinal cord, and optic nerves that transmit visual information from the eye to the brain. As the disease progresses, the outermost layer of the brain, called the cerebral cortex, shrinks in a process known as cortical atrophy.</a:t>
            </a:r>
          </a:p>
          <a:p>
            <a:pPr marL="0" indent="0">
              <a:spcBef>
                <a:spcPts val="0"/>
              </a:spcBef>
              <a:buSzPts val="1500"/>
              <a:buNone/>
            </a:pPr>
            <a:endParaRPr lang="en-US" sz="1800" dirty="0">
              <a:solidFill>
                <a:schemeClr val="dk1"/>
              </a:solidFill>
              <a:latin typeface="Times New Roman" panose="02020603050405020304" pitchFamily="18" charset="0"/>
              <a:cs typeface="Times New Roman" panose="02020603050405020304" pitchFamily="18" charset="0"/>
              <a:sym typeface="Calibri"/>
            </a:endParaRPr>
          </a:p>
          <a:p>
            <a:pPr marL="285750" indent="-285750">
              <a:spcBef>
                <a:spcPts val="0"/>
              </a:spcBef>
              <a:buSzPts val="1500"/>
            </a:pPr>
            <a:r>
              <a:rPr lang="en-US" sz="1800" dirty="0">
                <a:latin typeface="Times New Roman" panose="02020603050405020304" pitchFamily="18" charset="0"/>
                <a:cs typeface="Times New Roman" panose="02020603050405020304" pitchFamily="18" charset="0"/>
              </a:rPr>
              <a:t>The term multiple sclerosis refers to the distinctive areas of scar tissue (sclerosis- also called plaques or lesions) that result from the attack on myelin by the immune system. These plaques are visible using magnetic resonance imaging (MRI). Plaques can be as small as a pinhead or as large as a golf ball. </a:t>
            </a:r>
          </a:p>
          <a:p>
            <a:pPr marL="0" lvl="0" indent="0" algn="l" rtl="0">
              <a:lnSpc>
                <a:spcPct val="90000"/>
              </a:lnSpc>
              <a:spcBef>
                <a:spcPts val="0"/>
              </a:spcBef>
              <a:spcAft>
                <a:spcPts val="0"/>
              </a:spcAft>
              <a:buClr>
                <a:schemeClr val="dk1"/>
              </a:buClr>
              <a:buSzPts val="1500"/>
              <a:buNone/>
            </a:pPr>
            <a:endParaRPr dirty="0"/>
          </a:p>
        </p:txBody>
      </p:sp>
      <p:sp>
        <p:nvSpPr>
          <p:cNvPr id="237" name="Google Shape;237;p12"/>
          <p:cNvSpPr/>
          <p:nvPr/>
        </p:nvSpPr>
        <p:spPr>
          <a:xfrm>
            <a:off x="0" y="-9236"/>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 name="Picture 2" descr="About Multiple Sclerosis - Multiple Sclerosis Centers of Excellence">
            <a:extLst>
              <a:ext uri="{FF2B5EF4-FFF2-40B4-BE49-F238E27FC236}">
                <a16:creationId xmlns:a16="http://schemas.microsoft.com/office/drawing/2014/main" id="{9F8E69B4-D9F3-B190-9051-D3BBEA9CA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208" y="1200027"/>
            <a:ext cx="4395851" cy="4801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2784</Words>
  <Application>Microsoft Macintosh PowerPoint</Application>
  <PresentationFormat>Widescreen</PresentationFormat>
  <Paragraphs>155</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Cambria</vt:lpstr>
      <vt:lpstr>Times New Roman</vt:lpstr>
      <vt:lpstr>Calibri</vt:lpstr>
      <vt:lpstr>Sorts Mill Goudy</vt:lpstr>
      <vt:lpstr>Lustria</vt:lpstr>
      <vt:lpstr>Office Theme</vt:lpstr>
      <vt:lpstr>   We will get started shortly.</vt:lpstr>
      <vt:lpstr>ISNS  CASE STUDY</vt:lpstr>
      <vt:lpstr>Medical Disclaimer  </vt:lpstr>
      <vt:lpstr>PowerPoint Presentation</vt:lpstr>
      <vt:lpstr>DR. NORBERT KETSKÉS, MD </vt:lpstr>
      <vt:lpstr>CSISZTU ZSUZSA </vt:lpstr>
      <vt:lpstr>What is Multiple Sclerosis?   </vt:lpstr>
      <vt:lpstr>Multiple Sclerosis  </vt:lpstr>
      <vt:lpstr>Myelin and the Immune System </vt:lpstr>
      <vt:lpstr>What are the symptoms of  Multiple Sclerosis?  </vt:lpstr>
      <vt:lpstr>Signs and Symptoms of MS</vt:lpstr>
      <vt:lpstr>Later Symptoms of MS that may occur </vt:lpstr>
      <vt:lpstr>CASE STUDY</vt:lpstr>
      <vt:lpstr>Conventional Treatment       </vt:lpstr>
      <vt:lpstr>Method </vt:lpstr>
      <vt:lpstr>Additional Treatment </vt:lpstr>
      <vt:lpstr>Results   </vt:lpstr>
      <vt:lpstr>Research Studies </vt:lpstr>
      <vt:lpstr>Vitamin D for the treatment of multiple sclerosis: a meta-analysis Laurie McLaughlin, Laura Clarke, Elham Khalilidehkordi, Helmut Butzkueven, Bruce Taylor, Simon A Broadley </vt:lpstr>
      <vt:lpstr> Resveratrol Promotes Remyelination in Cuprizone Model of Multiple Sclerosis: Biochemical and Histological Study Heba R Ghaiad, Mohammed M Nooh, Maha M El-Sawalhi, Amria A Shaheen  </vt:lpstr>
      <vt:lpstr> Nigella sativa ameliorates inflammation and demyelination in the experimental autoimmune encephalomyelitis-induced Wistar rats Neveen A Noor, Heba H Fahmy, Faten F Mohammed, Anwar A Elsayed, Nasr M Radwan.  </vt:lpstr>
      <vt:lpstr>References </vt:lpstr>
      <vt:lpstr>Thank You for  Joining Us  This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Tyger Fenton</cp:lastModifiedBy>
  <cp:revision>26</cp:revision>
  <dcterms:created xsi:type="dcterms:W3CDTF">2023-01-23T20:49:56Z</dcterms:created>
  <dcterms:modified xsi:type="dcterms:W3CDTF">2023-04-06T16:06:05Z</dcterms:modified>
</cp:coreProperties>
</file>